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76" r:id="rId2"/>
    <p:sldId id="274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329" r:id="rId13"/>
    <p:sldId id="292" r:id="rId14"/>
    <p:sldId id="293" r:id="rId15"/>
    <p:sldId id="294" r:id="rId16"/>
    <p:sldId id="325" r:id="rId17"/>
    <p:sldId id="324" r:id="rId18"/>
    <p:sldId id="326" r:id="rId19"/>
    <p:sldId id="327" r:id="rId20"/>
    <p:sldId id="328" r:id="rId21"/>
    <p:sldId id="296" r:id="rId22"/>
    <p:sldId id="330" r:id="rId23"/>
    <p:sldId id="297" r:id="rId24"/>
    <p:sldId id="331" r:id="rId25"/>
    <p:sldId id="298" r:id="rId26"/>
    <p:sldId id="299" r:id="rId27"/>
    <p:sldId id="300" r:id="rId28"/>
    <p:sldId id="332" r:id="rId29"/>
    <p:sldId id="333" r:id="rId30"/>
    <p:sldId id="334" r:id="rId31"/>
    <p:sldId id="302" r:id="rId32"/>
    <p:sldId id="335" r:id="rId33"/>
    <p:sldId id="301" r:id="rId34"/>
    <p:sldId id="303" r:id="rId35"/>
    <p:sldId id="336" r:id="rId36"/>
    <p:sldId id="305" r:id="rId37"/>
    <p:sldId id="308" r:id="rId38"/>
    <p:sldId id="307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20" r:id="rId50"/>
    <p:sldId id="282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324"/>
    <a:srgbClr val="D8D854"/>
    <a:srgbClr val="E1E547"/>
    <a:srgbClr val="5CD06A"/>
    <a:srgbClr val="0C4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79924" autoAdjust="0"/>
  </p:normalViewPr>
  <p:slideViewPr>
    <p:cSldViewPr snapToGrid="0" showGuides="1">
      <p:cViewPr varScale="1">
        <p:scale>
          <a:sx n="86" d="100"/>
          <a:sy n="86" d="100"/>
        </p:scale>
        <p:origin x="3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2022/3/16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2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18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5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1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578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9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74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6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3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29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4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54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29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69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703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054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69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2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5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7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2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4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47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83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18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90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21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01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239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30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22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614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2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14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319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548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62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21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22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09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588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4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6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93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6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3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2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2022/3/16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498428-151C-42C4-BD70-9FF79A8A9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89" y="26633"/>
            <a:ext cx="953728" cy="953728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2FD3B2-3564-4D62-ADEF-11B9D1625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9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4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2022/3/16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0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2022/3/16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2022/3/16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华文中宋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华文中宋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7C40F-0D87-4C47-A7B0-B93EF7B2BEDD}" type="datetimeFigureOut">
              <a:rPr lang="zh-CN" altLang="en-US" smtClean="0"/>
              <a:t>2022/3/16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7C40F-0D87-4C47-A7B0-B93EF7B2BEDD}" type="datetimeFigureOut">
              <a:rPr lang="zh-CN" altLang="en-US" smtClean="0"/>
              <a:t>2022/3/16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57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1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7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17F3DE79-020A-411D-ACEF-304B3D62CB24}"/>
              </a:ext>
            </a:extLst>
          </p:cNvPr>
          <p:cNvSpPr txBox="1">
            <a:spLocks/>
          </p:cNvSpPr>
          <p:nvPr/>
        </p:nvSpPr>
        <p:spPr bwMode="auto">
          <a:xfrm>
            <a:off x="7113777" y="4687364"/>
            <a:ext cx="4850477" cy="135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98638" indent="-1798638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报告人：许立达</a:t>
            </a:r>
            <a:endParaRPr lang="en-US" altLang="zh-CN" sz="28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   间：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2022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16</a:t>
            </a:r>
            <a:r>
              <a:rPr lang="zh-CN" altLang="en-US" sz="28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日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C6ACA30E-8B66-4DC7-8012-F70A1752A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28" y="2174413"/>
            <a:ext cx="109229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数字</a:t>
            </a:r>
            <a:r>
              <a:rPr lang="en-US" altLang="zh-CN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IC</a:t>
            </a:r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后端设计概述</a:t>
            </a:r>
            <a:endParaRPr lang="zh-CN" altLang="en-US" sz="6000" b="1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6" name="图形 14">
            <a:extLst>
              <a:ext uri="{FF2B5EF4-FFF2-40B4-BE49-F238E27FC236}">
                <a16:creationId xmlns:a16="http://schemas.microsoft.com/office/drawing/2014/main" id="{098E8719-81F0-43FC-825E-BE105DA5B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6138863"/>
            <a:ext cx="93932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形 17">
            <a:extLst>
              <a:ext uri="{FF2B5EF4-FFF2-40B4-BE49-F238E27FC236}">
                <a16:creationId xmlns:a16="http://schemas.microsoft.com/office/drawing/2014/main" id="{73A15BB3-BDF8-433B-BAB9-97411226D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2" y="6410325"/>
            <a:ext cx="93932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EDAA05-9F37-4DE8-8F06-D937E70540FD}"/>
              </a:ext>
            </a:extLst>
          </p:cNvPr>
          <p:cNvSpPr/>
          <p:nvPr/>
        </p:nvSpPr>
        <p:spPr>
          <a:xfrm>
            <a:off x="0" y="-2"/>
            <a:ext cx="12192000" cy="1097280"/>
          </a:xfrm>
          <a:prstGeom prst="rect">
            <a:avLst/>
          </a:prstGeom>
          <a:gradFill>
            <a:gsLst>
              <a:gs pos="20000">
                <a:schemeClr val="accent1">
                  <a:lumMod val="20000"/>
                  <a:lumOff val="80000"/>
                </a:schemeClr>
              </a:gs>
              <a:gs pos="100000">
                <a:srgbClr val="338DCD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81B633-CFD1-4CD7-B9CD-76771308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48" y="177163"/>
            <a:ext cx="5895975" cy="7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453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1135360" cy="344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物理信息库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    ◼ </a:t>
            </a:r>
            <a:r>
              <a:rPr lang="en-US" altLang="zh-CN" sz="2400" b="1" dirty="0"/>
              <a:t>LEF</a:t>
            </a:r>
            <a:r>
              <a:rPr lang="zh-CN" altLang="en-US" sz="2400" b="1" dirty="0"/>
              <a:t>，（</a:t>
            </a:r>
            <a:r>
              <a:rPr lang="en-US" altLang="zh-CN" sz="2400" b="1" dirty="0"/>
              <a:t>library exchange format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/>
              <a:t>   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cadence </a:t>
            </a:r>
            <a:r>
              <a:rPr lang="zh-CN" altLang="en-US" sz="2400" b="1" dirty="0"/>
              <a:t>物理信息库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zh-CN" altLang="en-US" sz="2400" b="1" dirty="0"/>
              <a:t>◼ </a:t>
            </a:r>
            <a:r>
              <a:rPr lang="en-US" altLang="zh-CN" sz="2400" b="1" dirty="0" err="1"/>
              <a:t>Milkyway</a:t>
            </a:r>
            <a:r>
              <a:rPr lang="zh-CN" altLang="en-US" sz="2400" b="1" dirty="0"/>
              <a:t>， </a:t>
            </a:r>
            <a:r>
              <a:rPr lang="en-US" altLang="zh-CN" sz="2400" b="1" dirty="0" err="1"/>
              <a:t>synopsys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的物理库 </a:t>
            </a:r>
            <a:endParaRPr lang="en-US" altLang="zh-CN" sz="2400" b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zh-CN" altLang="en-US" sz="2400" b="1" dirty="0"/>
              <a:t>◼ </a:t>
            </a:r>
            <a:r>
              <a:rPr lang="en-US" altLang="zh-CN" sz="2400" b="1" dirty="0"/>
              <a:t>GDS , (geometry data standard)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/>
              <a:t>    ◼ CDL, </a:t>
            </a:r>
            <a:r>
              <a:rPr lang="zh-CN" altLang="en-US" sz="2400" b="1" dirty="0"/>
              <a:t>器件级</a:t>
            </a:r>
            <a:r>
              <a:rPr lang="en-US" altLang="zh-CN" sz="2400" b="1" dirty="0"/>
              <a:t>spice </a:t>
            </a:r>
            <a:r>
              <a:rPr lang="zh-CN" altLang="en-US" sz="2400" b="1" dirty="0"/>
              <a:t>网表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lvs</a:t>
            </a:r>
            <a:r>
              <a:rPr lang="zh-CN" altLang="en-US" sz="2400" b="1" dirty="0"/>
              <a:t>和仿真</a:t>
            </a:r>
            <a:endParaRPr lang="en-US" altLang="zh-CN" sz="2400" b="1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9947BE-2936-45A3-91FA-EC66BF18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85" y="2702732"/>
            <a:ext cx="4943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1135360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标准单元库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D9E268-546A-4484-8C5B-EA6B39D33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08847"/>
            <a:ext cx="10491787" cy="14988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4004B1-4B64-401D-8B1D-E501F5937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12" y="2071687"/>
            <a:ext cx="104679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1135360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Compiler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16C92D-9323-4562-887F-CA7611183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32784"/>
            <a:ext cx="4402363" cy="13372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89C24B1-0C13-4136-B872-755A9E755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25" y="1412111"/>
            <a:ext cx="5076808" cy="52150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BE3BB73-7AE1-4BBF-864C-843D184979B7}"/>
              </a:ext>
            </a:extLst>
          </p:cNvPr>
          <p:cNvSpPr txBox="1"/>
          <p:nvPr/>
        </p:nvSpPr>
        <p:spPr>
          <a:xfrm>
            <a:off x="701040" y="4019630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阅读用户手册即可掌握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Compiler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的使用。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4A3858-E7C0-4BF5-B5C9-C7BFF690D1BC}"/>
              </a:ext>
            </a:extLst>
          </p:cNvPr>
          <p:cNvSpPr txBox="1"/>
          <p:nvPr/>
        </p:nvSpPr>
        <p:spPr>
          <a:xfrm>
            <a:off x="649767" y="4781130"/>
            <a:ext cx="385320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Compiler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）配置参数，生成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Library Compiler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库转换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02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6725920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综合，从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Gate-Level Netlist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D670817-A381-47EE-9A07-E4427D34CDF2}"/>
              </a:ext>
            </a:extLst>
          </p:cNvPr>
          <p:cNvSpPr/>
          <p:nvPr/>
        </p:nvSpPr>
        <p:spPr>
          <a:xfrm>
            <a:off x="455467" y="4738178"/>
            <a:ext cx="1737430" cy="92593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20515E-37A8-4C61-A1F1-0F2C620FA986}"/>
              </a:ext>
            </a:extLst>
          </p:cNvPr>
          <p:cNvSpPr txBox="1"/>
          <p:nvPr/>
        </p:nvSpPr>
        <p:spPr>
          <a:xfrm>
            <a:off x="599535" y="4740101"/>
            <a:ext cx="142852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• </a:t>
            </a:r>
            <a:r>
              <a:rPr lang="en-US" altLang="zh-CN" sz="1600" b="1" dirty="0">
                <a:latin typeface="+mn-ea"/>
              </a:rPr>
              <a:t>RTL</a:t>
            </a:r>
            <a:r>
              <a:rPr lang="zh-CN" altLang="en-US" sz="1600" b="1" dirty="0">
                <a:latin typeface="+mn-ea"/>
              </a:rPr>
              <a:t>转换到 </a:t>
            </a:r>
            <a:r>
              <a:rPr lang="en-US" altLang="zh-CN" sz="1600" b="1" dirty="0">
                <a:latin typeface="+mn-ea"/>
              </a:rPr>
              <a:t>GTECH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D8C901-DD0A-4139-85FE-EEC2187F9147}"/>
              </a:ext>
            </a:extLst>
          </p:cNvPr>
          <p:cNvSpPr txBox="1"/>
          <p:nvPr/>
        </p:nvSpPr>
        <p:spPr>
          <a:xfrm>
            <a:off x="964622" y="4130441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转换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42CEF1-4ED1-47B8-A7F3-2586AC78CC1B}"/>
              </a:ext>
            </a:extLst>
          </p:cNvPr>
          <p:cNvSpPr txBox="1"/>
          <p:nvPr/>
        </p:nvSpPr>
        <p:spPr>
          <a:xfrm>
            <a:off x="3102928" y="4119664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优化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9A9427E-AD84-48A8-9917-32960B5148C5}"/>
              </a:ext>
            </a:extLst>
          </p:cNvPr>
          <p:cNvSpPr txBox="1"/>
          <p:nvPr/>
        </p:nvSpPr>
        <p:spPr>
          <a:xfrm>
            <a:off x="5359304" y="4126826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映射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61121C-57AA-439E-BD39-8C7BA204E1A7}"/>
              </a:ext>
            </a:extLst>
          </p:cNvPr>
          <p:cNvSpPr/>
          <p:nvPr/>
        </p:nvSpPr>
        <p:spPr>
          <a:xfrm>
            <a:off x="7290914" y="1527335"/>
            <a:ext cx="1777362" cy="605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33B816-490B-4D7B-8E76-F09EAF063054}"/>
              </a:ext>
            </a:extLst>
          </p:cNvPr>
          <p:cNvSpPr txBox="1"/>
          <p:nvPr/>
        </p:nvSpPr>
        <p:spPr>
          <a:xfrm>
            <a:off x="7311234" y="1685222"/>
            <a:ext cx="18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+mn-ea"/>
              </a:rPr>
              <a:t>Develop HDL files</a:t>
            </a:r>
            <a:endParaRPr lang="zh-CN" altLang="en-US" sz="14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FB5B294-AAFD-405C-833A-DCD2D4F64549}"/>
              </a:ext>
            </a:extLst>
          </p:cNvPr>
          <p:cNvSpPr/>
          <p:nvPr/>
        </p:nvSpPr>
        <p:spPr>
          <a:xfrm>
            <a:off x="7290914" y="2504294"/>
            <a:ext cx="1777362" cy="605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A30CDC-FBE3-412A-A189-64BF9237890B}"/>
              </a:ext>
            </a:extLst>
          </p:cNvPr>
          <p:cNvSpPr txBox="1"/>
          <p:nvPr/>
        </p:nvSpPr>
        <p:spPr>
          <a:xfrm>
            <a:off x="7233944" y="2653397"/>
            <a:ext cx="18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Specify libraries</a:t>
            </a:r>
            <a:endParaRPr lang="zh-CN" altLang="en-US" sz="1400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4B42A06-4E80-470A-8D5E-B5A815F722E9}"/>
              </a:ext>
            </a:extLst>
          </p:cNvPr>
          <p:cNvCxnSpPr>
            <a:cxnSpLocks/>
          </p:cNvCxnSpPr>
          <p:nvPr/>
        </p:nvCxnSpPr>
        <p:spPr>
          <a:xfrm>
            <a:off x="8165816" y="2135852"/>
            <a:ext cx="0" cy="33796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5CE042F-7C70-40C5-8BDA-1B3F376015F2}"/>
              </a:ext>
            </a:extLst>
          </p:cNvPr>
          <p:cNvCxnSpPr>
            <a:cxnSpLocks/>
          </p:cNvCxnSpPr>
          <p:nvPr/>
        </p:nvCxnSpPr>
        <p:spPr>
          <a:xfrm>
            <a:off x="8165815" y="3140758"/>
            <a:ext cx="0" cy="33796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D3685F45-6052-4989-BB82-57BB660DF8AA}"/>
              </a:ext>
            </a:extLst>
          </p:cNvPr>
          <p:cNvSpPr/>
          <p:nvPr/>
        </p:nvSpPr>
        <p:spPr>
          <a:xfrm>
            <a:off x="7311234" y="3520617"/>
            <a:ext cx="1777362" cy="6059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18DED5-6A16-4360-867B-22CC4137637C}"/>
              </a:ext>
            </a:extLst>
          </p:cNvPr>
          <p:cNvSpPr txBox="1"/>
          <p:nvPr/>
        </p:nvSpPr>
        <p:spPr>
          <a:xfrm>
            <a:off x="7254264" y="3669720"/>
            <a:ext cx="18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+mn-ea"/>
              </a:rPr>
              <a:t>Read design</a:t>
            </a:r>
            <a:endParaRPr lang="zh-CN" altLang="en-US" sz="1400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E6F287A-21F8-408E-B924-F02ECE165B76}"/>
              </a:ext>
            </a:extLst>
          </p:cNvPr>
          <p:cNvSpPr/>
          <p:nvPr/>
        </p:nvSpPr>
        <p:spPr>
          <a:xfrm>
            <a:off x="7311234" y="4546815"/>
            <a:ext cx="1777362" cy="10546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6C9DE7-DFEC-49F8-94B5-517794BF60B1}"/>
              </a:ext>
            </a:extLst>
          </p:cNvPr>
          <p:cNvSpPr txBox="1"/>
          <p:nvPr/>
        </p:nvSpPr>
        <p:spPr>
          <a:xfrm>
            <a:off x="7254264" y="4695919"/>
            <a:ext cx="1863743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Define design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environment</a:t>
            </a:r>
            <a:endParaRPr lang="zh-CN" altLang="en-US" sz="14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5E2FFFE-E393-4211-B144-39C8D8F5B70D}"/>
              </a:ext>
            </a:extLst>
          </p:cNvPr>
          <p:cNvCxnSpPr>
            <a:cxnSpLocks/>
          </p:cNvCxnSpPr>
          <p:nvPr/>
        </p:nvCxnSpPr>
        <p:spPr>
          <a:xfrm>
            <a:off x="8165815" y="4166129"/>
            <a:ext cx="0" cy="33796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17997A2E-9AD0-48C9-8036-12337B4D502F}"/>
              </a:ext>
            </a:extLst>
          </p:cNvPr>
          <p:cNvSpPr/>
          <p:nvPr/>
        </p:nvSpPr>
        <p:spPr>
          <a:xfrm>
            <a:off x="9552651" y="1351580"/>
            <a:ext cx="2182833" cy="84929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05F425-F2BE-4BFF-9E50-AD7196F5F2C1}"/>
              </a:ext>
            </a:extLst>
          </p:cNvPr>
          <p:cNvSpPr txBox="1"/>
          <p:nvPr/>
        </p:nvSpPr>
        <p:spPr>
          <a:xfrm>
            <a:off x="9637993" y="1426132"/>
            <a:ext cx="2000900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Set design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constraints</a:t>
            </a:r>
            <a:endParaRPr lang="zh-CN" altLang="en-US" sz="1400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43D45D-7B26-4C7F-AFBB-3894F4408A29}"/>
              </a:ext>
            </a:extLst>
          </p:cNvPr>
          <p:cNvSpPr/>
          <p:nvPr/>
        </p:nvSpPr>
        <p:spPr>
          <a:xfrm>
            <a:off x="9547026" y="2452401"/>
            <a:ext cx="2186061" cy="84782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4FC2D55-B488-483E-B942-031A2A18ED1A}"/>
              </a:ext>
            </a:extLst>
          </p:cNvPr>
          <p:cNvSpPr txBox="1"/>
          <p:nvPr/>
        </p:nvSpPr>
        <p:spPr>
          <a:xfrm>
            <a:off x="9708184" y="2550135"/>
            <a:ext cx="186374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Select compile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strategy</a:t>
            </a:r>
            <a:endParaRPr lang="zh-CN" altLang="en-US" sz="1400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F33F63-207E-495E-BA7B-64FFAFE4C9D5}"/>
              </a:ext>
            </a:extLst>
          </p:cNvPr>
          <p:cNvSpPr/>
          <p:nvPr/>
        </p:nvSpPr>
        <p:spPr>
          <a:xfrm>
            <a:off x="2604241" y="4738178"/>
            <a:ext cx="1737430" cy="92593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CB8AA4D-DE99-45B3-AB58-352BFDF7E055}"/>
              </a:ext>
            </a:extLst>
          </p:cNvPr>
          <p:cNvSpPr/>
          <p:nvPr/>
        </p:nvSpPr>
        <p:spPr>
          <a:xfrm>
            <a:off x="4753014" y="4754102"/>
            <a:ext cx="1930253" cy="92593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AC8ED01-EF7D-45C4-A4BC-16FFAC9F8901}"/>
              </a:ext>
            </a:extLst>
          </p:cNvPr>
          <p:cNvSpPr txBox="1"/>
          <p:nvPr/>
        </p:nvSpPr>
        <p:spPr>
          <a:xfrm>
            <a:off x="4770690" y="4740101"/>
            <a:ext cx="223650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Mapped</a:t>
            </a:r>
            <a:r>
              <a:rPr lang="zh-CN" altLang="en-US" sz="1600" b="1" dirty="0">
                <a:latin typeface="+mn-ea"/>
              </a:rPr>
              <a:t>后优化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基于库信息的优化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7D0EBB1-CE87-49F5-A6E1-EBE28B08BA39}"/>
              </a:ext>
            </a:extLst>
          </p:cNvPr>
          <p:cNvSpPr txBox="1"/>
          <p:nvPr/>
        </p:nvSpPr>
        <p:spPr>
          <a:xfrm>
            <a:off x="2724865" y="4754102"/>
            <a:ext cx="147210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• </a:t>
            </a:r>
            <a:r>
              <a:rPr lang="zh-CN" altLang="en-US" sz="1600" b="1" dirty="0">
                <a:latin typeface="+mn-ea"/>
              </a:rPr>
              <a:t>结构优化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逻辑优化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404BB05-1F95-4EA3-9757-1BCE379131C3}"/>
              </a:ext>
            </a:extLst>
          </p:cNvPr>
          <p:cNvSpPr/>
          <p:nvPr/>
        </p:nvSpPr>
        <p:spPr>
          <a:xfrm>
            <a:off x="9547026" y="3590992"/>
            <a:ext cx="2186061" cy="84782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02B854-1C2A-47FC-B340-41C457794FE6}"/>
              </a:ext>
            </a:extLst>
          </p:cNvPr>
          <p:cNvSpPr txBox="1"/>
          <p:nvPr/>
        </p:nvSpPr>
        <p:spPr>
          <a:xfrm>
            <a:off x="9571027" y="3604711"/>
            <a:ext cx="2165692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Synthesize and 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Optimize the design</a:t>
            </a:r>
            <a:endParaRPr lang="zh-CN" altLang="en-US" sz="1400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427B03D-CF14-47C0-9CC8-46776F5BA3DB}"/>
              </a:ext>
            </a:extLst>
          </p:cNvPr>
          <p:cNvSpPr/>
          <p:nvPr/>
        </p:nvSpPr>
        <p:spPr>
          <a:xfrm>
            <a:off x="9547026" y="4743302"/>
            <a:ext cx="2186061" cy="84782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6BEC61-A25E-42F9-95BD-17BAC3A24C7E}"/>
              </a:ext>
            </a:extLst>
          </p:cNvPr>
          <p:cNvSpPr txBox="1"/>
          <p:nvPr/>
        </p:nvSpPr>
        <p:spPr>
          <a:xfrm>
            <a:off x="9571027" y="4757021"/>
            <a:ext cx="2165692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Analyze and resolve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Design problems</a:t>
            </a:r>
            <a:endParaRPr lang="zh-CN" altLang="en-US" sz="1400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9113271-6E3E-42F1-8E20-530584200827}"/>
              </a:ext>
            </a:extLst>
          </p:cNvPr>
          <p:cNvSpPr/>
          <p:nvPr/>
        </p:nvSpPr>
        <p:spPr>
          <a:xfrm>
            <a:off x="9547026" y="5822738"/>
            <a:ext cx="2186061" cy="84782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820F82F-8044-44EB-938E-12D9E2304686}"/>
              </a:ext>
            </a:extLst>
          </p:cNvPr>
          <p:cNvSpPr txBox="1"/>
          <p:nvPr/>
        </p:nvSpPr>
        <p:spPr>
          <a:xfrm>
            <a:off x="9571027" y="5836457"/>
            <a:ext cx="2165692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Save the 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latin typeface="+mn-ea"/>
              </a:rPr>
              <a:t>design database</a:t>
            </a:r>
            <a:endParaRPr lang="zh-CN" altLang="en-US" sz="1400" dirty="0"/>
          </a:p>
        </p:txBody>
      </p: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CC3B48F7-4CC1-4ABF-BDD4-0450F44D6260}"/>
              </a:ext>
            </a:extLst>
          </p:cNvPr>
          <p:cNvCxnSpPr>
            <a:stCxn id="35" idx="4"/>
            <a:endCxn id="38" idx="0"/>
          </p:cNvCxnSpPr>
          <p:nvPr/>
        </p:nvCxnSpPr>
        <p:spPr>
          <a:xfrm rot="5400000" flipH="1" flipV="1">
            <a:off x="7297034" y="2254460"/>
            <a:ext cx="4249914" cy="2444153"/>
          </a:xfrm>
          <a:prstGeom prst="curvedConnector5">
            <a:avLst>
              <a:gd name="adj1" fmla="val -5379"/>
              <a:gd name="adj2" fmla="val 45853"/>
              <a:gd name="adj3" fmla="val 1053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3A0ACF8-13EC-4152-BBC4-C1DBAB9FB2DE}"/>
              </a:ext>
            </a:extLst>
          </p:cNvPr>
          <p:cNvCxnSpPr>
            <a:cxnSpLocks/>
          </p:cNvCxnSpPr>
          <p:nvPr/>
        </p:nvCxnSpPr>
        <p:spPr>
          <a:xfrm>
            <a:off x="10644068" y="2219164"/>
            <a:ext cx="0" cy="18958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A87A31A-A14F-4465-981C-648AE51DCD6E}"/>
              </a:ext>
            </a:extLst>
          </p:cNvPr>
          <p:cNvCxnSpPr>
            <a:cxnSpLocks/>
          </p:cNvCxnSpPr>
          <p:nvPr/>
        </p:nvCxnSpPr>
        <p:spPr>
          <a:xfrm>
            <a:off x="10650616" y="3356068"/>
            <a:ext cx="0" cy="18958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5439E96-D5EF-4F90-93E1-C5A3D3DF174C}"/>
              </a:ext>
            </a:extLst>
          </p:cNvPr>
          <p:cNvCxnSpPr>
            <a:cxnSpLocks/>
          </p:cNvCxnSpPr>
          <p:nvPr/>
        </p:nvCxnSpPr>
        <p:spPr>
          <a:xfrm>
            <a:off x="10644068" y="4522431"/>
            <a:ext cx="0" cy="18958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D03A396-51EA-47A8-9B12-9AACE97F866F}"/>
              </a:ext>
            </a:extLst>
          </p:cNvPr>
          <p:cNvCxnSpPr>
            <a:cxnSpLocks/>
          </p:cNvCxnSpPr>
          <p:nvPr/>
        </p:nvCxnSpPr>
        <p:spPr>
          <a:xfrm>
            <a:off x="10631876" y="5615507"/>
            <a:ext cx="0" cy="18958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ED7B0200-3091-4C23-A30E-C02B39E3D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57" y="2629090"/>
            <a:ext cx="2454677" cy="1192941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D856DC61-4FA8-47DF-BD8F-6EA9F5485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136" y="2609087"/>
            <a:ext cx="1923502" cy="1192941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47ABA663-4E81-4488-8F7D-833AC0E87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321" y="2601070"/>
            <a:ext cx="1853802" cy="12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7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317729"/>
            <a:ext cx="10942320" cy="464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DFT (Design For Test)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/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设计时考虑引入测试电路，提升芯片的可测试性和可观测性。降低测试的成本和难度，提升芯片量产质量和成品率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一般在</a:t>
            </a:r>
            <a:r>
              <a:rPr lang="en-US" altLang="zh-CN" sz="2400" b="1" dirty="0">
                <a:latin typeface="+mn-ea"/>
                <a:ea typeface="+mn-ea"/>
              </a:rPr>
              <a:t>RTL</a:t>
            </a:r>
            <a:r>
              <a:rPr lang="zh-CN" altLang="en-US" sz="2400" b="1" dirty="0">
                <a:latin typeface="+mn-ea"/>
                <a:ea typeface="+mn-ea"/>
              </a:rPr>
              <a:t>或者</a:t>
            </a:r>
            <a:r>
              <a:rPr lang="en-US" altLang="zh-CN" sz="2400" b="1" dirty="0">
                <a:latin typeface="+mn-ea"/>
                <a:ea typeface="+mn-ea"/>
              </a:rPr>
              <a:t>NETLIST</a:t>
            </a:r>
            <a:r>
              <a:rPr lang="zh-CN" altLang="en-US" sz="2400" b="1" dirty="0">
                <a:latin typeface="+mn-ea"/>
                <a:ea typeface="+mn-ea"/>
              </a:rPr>
              <a:t>阶段引入相关测试电路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标准单元测试，</a:t>
            </a:r>
            <a:r>
              <a:rPr lang="en-US" altLang="zh-CN" sz="2400" b="1" dirty="0">
                <a:latin typeface="+mn-ea"/>
                <a:ea typeface="+mn-ea"/>
              </a:rPr>
              <a:t>scan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logic BIST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存储单元测试，</a:t>
            </a:r>
            <a:r>
              <a:rPr lang="en-US" altLang="zh-CN" sz="2400" b="1" dirty="0">
                <a:latin typeface="+mn-ea"/>
                <a:ea typeface="+mn-ea"/>
              </a:rPr>
              <a:t>memory BIST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IP</a:t>
            </a:r>
            <a:r>
              <a:rPr lang="zh-CN" altLang="en-US" sz="2400" b="1" dirty="0">
                <a:latin typeface="+mn-ea"/>
                <a:ea typeface="+mn-ea"/>
              </a:rPr>
              <a:t>测试，</a:t>
            </a:r>
            <a:r>
              <a:rPr lang="en-US" altLang="zh-CN" sz="2400" b="1" dirty="0">
                <a:latin typeface="+mn-ea"/>
                <a:ea typeface="+mn-ea"/>
              </a:rPr>
              <a:t>BIST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scan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封装与</a:t>
            </a:r>
            <a:r>
              <a:rPr lang="en-US" altLang="zh-CN" sz="2400" b="1" dirty="0">
                <a:latin typeface="+mn-ea"/>
                <a:ea typeface="+mn-ea"/>
              </a:rPr>
              <a:t>IO</a:t>
            </a:r>
            <a:r>
              <a:rPr lang="zh-CN" altLang="en-US" sz="2400" b="1" dirty="0">
                <a:latin typeface="+mn-ea"/>
                <a:ea typeface="+mn-ea"/>
              </a:rPr>
              <a:t>测试，</a:t>
            </a:r>
            <a:r>
              <a:rPr lang="en-US" altLang="zh-CN" sz="2400" b="1" dirty="0" err="1">
                <a:latin typeface="+mn-ea"/>
                <a:ea typeface="+mn-ea"/>
              </a:rPr>
              <a:t>Boundry</a:t>
            </a:r>
            <a:r>
              <a:rPr lang="en-US" altLang="zh-CN" sz="2400" b="1" dirty="0">
                <a:latin typeface="+mn-ea"/>
                <a:ea typeface="+mn-ea"/>
              </a:rPr>
              <a:t> scan 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2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3512145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zh-CN" altLang="en-US" sz="2800" b="1" dirty="0">
                <a:latin typeface="+mn-ea"/>
                <a:ea typeface="+mn-ea"/>
              </a:rPr>
              <a:t>输入输出</a:t>
            </a:r>
            <a:endParaRPr lang="en-US" altLang="zh-CN" sz="28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F1BE07B-BB19-426C-88A2-1D7E18E20A0B}"/>
              </a:ext>
            </a:extLst>
          </p:cNvPr>
          <p:cNvSpPr/>
          <p:nvPr/>
        </p:nvSpPr>
        <p:spPr>
          <a:xfrm>
            <a:off x="1546266" y="2708998"/>
            <a:ext cx="2430346" cy="290472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910B2A-D4E1-458D-8045-EA251C0C3534}"/>
              </a:ext>
            </a:extLst>
          </p:cNvPr>
          <p:cNvSpPr txBox="1"/>
          <p:nvPr/>
        </p:nvSpPr>
        <p:spPr>
          <a:xfrm>
            <a:off x="1690334" y="2710922"/>
            <a:ext cx="2390452" cy="263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gtech.db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RTL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设计约束文件， </a:t>
            </a:r>
            <a:r>
              <a:rPr lang="en-US" altLang="zh-CN" sz="1600" b="1" dirty="0">
                <a:latin typeface="+mn-ea"/>
              </a:rPr>
              <a:t>SDC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时序库， *</a:t>
            </a:r>
            <a:r>
              <a:rPr lang="en-US" altLang="zh-CN" sz="1600" b="1" dirty="0" err="1">
                <a:latin typeface="+mn-ea"/>
              </a:rPr>
              <a:t>db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AE1324"/>
                </a:solidFill>
                <a:latin typeface="+mn-ea"/>
              </a:rPr>
              <a:t>• </a:t>
            </a:r>
            <a:r>
              <a:rPr lang="zh-CN" altLang="en-US" sz="1600" b="1" dirty="0">
                <a:solidFill>
                  <a:srgbClr val="AE1324"/>
                </a:solidFill>
                <a:latin typeface="+mn-ea"/>
              </a:rPr>
              <a:t>物理信息库</a:t>
            </a:r>
            <a:endParaRPr lang="en-US" altLang="zh-CN" sz="1600" b="1" dirty="0">
              <a:solidFill>
                <a:srgbClr val="AE132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AE1324"/>
                </a:solidFill>
                <a:latin typeface="+mn-ea"/>
              </a:rPr>
              <a:t>• RC tech</a:t>
            </a:r>
            <a:r>
              <a:rPr lang="zh-CN" altLang="en-US" sz="1600" b="1" dirty="0">
                <a:solidFill>
                  <a:srgbClr val="AE1324"/>
                </a:solidFill>
                <a:latin typeface="+mn-ea"/>
              </a:rPr>
              <a:t>文件 </a:t>
            </a:r>
            <a:endParaRPr lang="en-US" altLang="zh-CN" sz="1600" b="1" dirty="0">
              <a:solidFill>
                <a:srgbClr val="AE1324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AE1324"/>
                </a:solidFill>
                <a:latin typeface="+mn-ea"/>
              </a:rPr>
              <a:t>• Floorplan</a:t>
            </a:r>
            <a:r>
              <a:rPr lang="zh-CN" altLang="en-US" sz="1600" b="1" dirty="0">
                <a:solidFill>
                  <a:srgbClr val="AE1324"/>
                </a:solidFill>
                <a:latin typeface="+mn-ea"/>
              </a:rPr>
              <a:t>信息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D0D21-5B3F-4E92-A612-0DFC3C88E753}"/>
              </a:ext>
            </a:extLst>
          </p:cNvPr>
          <p:cNvSpPr txBox="1"/>
          <p:nvPr/>
        </p:nvSpPr>
        <p:spPr>
          <a:xfrm>
            <a:off x="2366096" y="1930338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输入</a:t>
            </a:r>
            <a:endParaRPr lang="zh-CN" altLang="en-US" dirty="0">
              <a:solidFill>
                <a:srgbClr val="AE1324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F464C9F-7C1F-4C6B-A627-F722C4E412B0}"/>
              </a:ext>
            </a:extLst>
          </p:cNvPr>
          <p:cNvCxnSpPr>
            <a:cxnSpLocks/>
          </p:cNvCxnSpPr>
          <p:nvPr/>
        </p:nvCxnSpPr>
        <p:spPr>
          <a:xfrm>
            <a:off x="4398376" y="1918763"/>
            <a:ext cx="0" cy="423896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CC35641-18A1-4049-A950-33F66EBE1470}"/>
              </a:ext>
            </a:extLst>
          </p:cNvPr>
          <p:cNvCxnSpPr>
            <a:cxnSpLocks/>
          </p:cNvCxnSpPr>
          <p:nvPr/>
        </p:nvCxnSpPr>
        <p:spPr>
          <a:xfrm>
            <a:off x="7488820" y="1930338"/>
            <a:ext cx="0" cy="42273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3558A5D-9FB6-4F90-851B-0BC3684A6E6D}"/>
              </a:ext>
            </a:extLst>
          </p:cNvPr>
          <p:cNvSpPr txBox="1"/>
          <p:nvPr/>
        </p:nvSpPr>
        <p:spPr>
          <a:xfrm>
            <a:off x="8786098" y="1765964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输出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0F9922B-A1D1-4520-9E31-1E6C7DA15CA7}"/>
              </a:ext>
            </a:extLst>
          </p:cNvPr>
          <p:cNvSpPr/>
          <p:nvPr/>
        </p:nvSpPr>
        <p:spPr>
          <a:xfrm>
            <a:off x="5077429" y="3050898"/>
            <a:ext cx="1620449" cy="644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综合工具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60834EA-085E-4E8F-9A67-447596356349}"/>
              </a:ext>
            </a:extLst>
          </p:cNvPr>
          <p:cNvSpPr/>
          <p:nvPr/>
        </p:nvSpPr>
        <p:spPr>
          <a:xfrm>
            <a:off x="5077428" y="4488539"/>
            <a:ext cx="1620453" cy="644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DFT</a:t>
            </a:r>
            <a:r>
              <a:rPr lang="zh-CN" altLang="en-US" dirty="0"/>
              <a:t>设计工具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1ABA7FA-5B19-4D0D-889E-733D4C0B334C}"/>
              </a:ext>
            </a:extLst>
          </p:cNvPr>
          <p:cNvSpPr/>
          <p:nvPr/>
        </p:nvSpPr>
        <p:spPr>
          <a:xfrm>
            <a:off x="4560424" y="3981694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1703B309-4558-4B5C-A25D-EAA3D08D7983}"/>
              </a:ext>
            </a:extLst>
          </p:cNvPr>
          <p:cNvSpPr/>
          <p:nvPr/>
        </p:nvSpPr>
        <p:spPr>
          <a:xfrm>
            <a:off x="6827133" y="3189087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941A9EF-7812-4E95-8504-F0218F7400E8}"/>
              </a:ext>
            </a:extLst>
          </p:cNvPr>
          <p:cNvSpPr/>
          <p:nvPr/>
        </p:nvSpPr>
        <p:spPr>
          <a:xfrm>
            <a:off x="6841315" y="4626728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5FECCCA-4ABF-42D5-968E-DFEF9D7A3628}"/>
              </a:ext>
            </a:extLst>
          </p:cNvPr>
          <p:cNvSpPr/>
          <p:nvPr/>
        </p:nvSpPr>
        <p:spPr>
          <a:xfrm rot="5400000">
            <a:off x="5333988" y="3928384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B645691-E1B7-48C1-AD59-74A7D11D0E94}"/>
              </a:ext>
            </a:extLst>
          </p:cNvPr>
          <p:cNvSpPr/>
          <p:nvPr/>
        </p:nvSpPr>
        <p:spPr>
          <a:xfrm rot="16200000">
            <a:off x="5988537" y="3916809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CD11B1E-8B56-4FA4-B1D7-E98F11206E0D}"/>
              </a:ext>
            </a:extLst>
          </p:cNvPr>
          <p:cNvSpPr/>
          <p:nvPr/>
        </p:nvSpPr>
        <p:spPr>
          <a:xfrm>
            <a:off x="7879194" y="2330117"/>
            <a:ext cx="2430346" cy="18950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82A235-919D-4DB9-96B5-9C10ED104833}"/>
              </a:ext>
            </a:extLst>
          </p:cNvPr>
          <p:cNvSpPr txBox="1"/>
          <p:nvPr/>
        </p:nvSpPr>
        <p:spPr>
          <a:xfrm>
            <a:off x="8023262" y="2332041"/>
            <a:ext cx="2390452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umapped.ddc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门级网表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Mapped.ddc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map.svf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报告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DFF22A0-7FC0-4FF1-9BF1-D9D7899A785A}"/>
              </a:ext>
            </a:extLst>
          </p:cNvPr>
          <p:cNvSpPr/>
          <p:nvPr/>
        </p:nvSpPr>
        <p:spPr>
          <a:xfrm>
            <a:off x="7883108" y="4428028"/>
            <a:ext cx="2430346" cy="18950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91D6CE-3D01-4282-96C2-3D39A446F1F4}"/>
              </a:ext>
            </a:extLst>
          </p:cNvPr>
          <p:cNvSpPr txBox="1"/>
          <p:nvPr/>
        </p:nvSpPr>
        <p:spPr>
          <a:xfrm>
            <a:off x="8027176" y="4429953"/>
            <a:ext cx="2390452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dft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scandef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测试向量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覆盖率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报告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08A30C-4B5C-4AC6-928E-26BB62C5C9B6}"/>
              </a:ext>
            </a:extLst>
          </p:cNvPr>
          <p:cNvSpPr txBox="1"/>
          <p:nvPr/>
        </p:nvSpPr>
        <p:spPr>
          <a:xfrm>
            <a:off x="1394750" y="625615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</a:rPr>
              <a:t>红色部分为进行物理综合时需要的输入文件</a:t>
            </a:r>
          </a:p>
        </p:txBody>
      </p:sp>
    </p:spTree>
    <p:extLst>
      <p:ext uri="{BB962C8B-B14F-4D97-AF65-F5344CB8AC3E}">
        <p14:creationId xmlns:p14="http://schemas.microsoft.com/office/powerpoint/2010/main" val="97104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004318"/>
            <a:ext cx="9669855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en-US" altLang="zh-CN" b="1" dirty="0">
                <a:latin typeface="+mn-ea"/>
              </a:rPr>
              <a:t>SDC</a:t>
            </a:r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Synopsys Design Constraints</a:t>
            </a:r>
            <a:r>
              <a:rPr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b="1" dirty="0">
                <a:latin typeface="+mn-ea"/>
                <a:ea typeface="+mn-ea"/>
              </a:rPr>
              <a:t>包含设计中所有的时序约束</a:t>
            </a:r>
            <a:endParaRPr lang="en-US" altLang="zh-CN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20DDD7B-BC23-4B46-A2BD-5566EDD55B9F}"/>
              </a:ext>
            </a:extLst>
          </p:cNvPr>
          <p:cNvSpPr/>
          <p:nvPr/>
        </p:nvSpPr>
        <p:spPr>
          <a:xfrm>
            <a:off x="924756" y="1634895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Operating conditions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66F9A6A-22BB-4F2D-AC93-020A803D3624}"/>
              </a:ext>
            </a:extLst>
          </p:cNvPr>
          <p:cNvCxnSpPr>
            <a:cxnSpLocks/>
          </p:cNvCxnSpPr>
          <p:nvPr/>
        </p:nvCxnSpPr>
        <p:spPr>
          <a:xfrm>
            <a:off x="3559947" y="1883815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64A79D3-B92F-4DC9-A879-9F03FA977D7B}"/>
              </a:ext>
            </a:extLst>
          </p:cNvPr>
          <p:cNvSpPr/>
          <p:nvPr/>
        </p:nvSpPr>
        <p:spPr>
          <a:xfrm>
            <a:off x="4280516" y="1634895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PVT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6883F3E-39D7-4260-A7BA-B22154C4FC43}"/>
              </a:ext>
            </a:extLst>
          </p:cNvPr>
          <p:cNvSpPr/>
          <p:nvPr/>
        </p:nvSpPr>
        <p:spPr>
          <a:xfrm>
            <a:off x="924756" y="2265339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Wire Load Models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0A7E3AA-B50A-4508-BCBF-3822D983765A}"/>
              </a:ext>
            </a:extLst>
          </p:cNvPr>
          <p:cNvCxnSpPr>
            <a:cxnSpLocks/>
          </p:cNvCxnSpPr>
          <p:nvPr/>
        </p:nvCxnSpPr>
        <p:spPr>
          <a:xfrm>
            <a:off x="3559947" y="2514259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0719391-6887-4074-917D-A06FBF781E2C}"/>
              </a:ext>
            </a:extLst>
          </p:cNvPr>
          <p:cNvSpPr/>
          <p:nvPr/>
        </p:nvSpPr>
        <p:spPr>
          <a:xfrm>
            <a:off x="4280516" y="2265339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For RC estimation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EF47A757-C194-4483-8467-D40340EA880C}"/>
              </a:ext>
            </a:extLst>
          </p:cNvPr>
          <p:cNvSpPr/>
          <p:nvPr/>
        </p:nvSpPr>
        <p:spPr>
          <a:xfrm>
            <a:off x="924756" y="2895782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Design interface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36CE0076-47D4-403D-B8E3-CA8C28627101}"/>
              </a:ext>
            </a:extLst>
          </p:cNvPr>
          <p:cNvCxnSpPr>
            <a:cxnSpLocks/>
          </p:cNvCxnSpPr>
          <p:nvPr/>
        </p:nvCxnSpPr>
        <p:spPr>
          <a:xfrm>
            <a:off x="3559947" y="3144702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C7AA2C18-923A-43D7-A7DB-84FBB117E8AC}"/>
              </a:ext>
            </a:extLst>
          </p:cNvPr>
          <p:cNvSpPr/>
          <p:nvPr/>
        </p:nvSpPr>
        <p:spPr>
          <a:xfrm>
            <a:off x="4280516" y="2895782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Constraints design boundaries like IO and Ports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5DE1D08-E678-4087-8638-EB5D5ED188AA}"/>
              </a:ext>
            </a:extLst>
          </p:cNvPr>
          <p:cNvSpPr/>
          <p:nvPr/>
        </p:nvSpPr>
        <p:spPr>
          <a:xfrm>
            <a:off x="924756" y="3526226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Design rule constraints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EBD99708-7546-46D7-8FC0-902957D9FB71}"/>
              </a:ext>
            </a:extLst>
          </p:cNvPr>
          <p:cNvCxnSpPr>
            <a:cxnSpLocks/>
          </p:cNvCxnSpPr>
          <p:nvPr/>
        </p:nvCxnSpPr>
        <p:spPr>
          <a:xfrm>
            <a:off x="3559947" y="3775146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EC874AE-E219-44C0-9F8B-9A3129FB990D}"/>
              </a:ext>
            </a:extLst>
          </p:cNvPr>
          <p:cNvSpPr/>
          <p:nvPr/>
        </p:nvSpPr>
        <p:spPr>
          <a:xfrm>
            <a:off x="4280516" y="3526226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Transition/fanout/capacitance constraints for pins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57CAAE7A-DD5C-4615-B6D3-4F992A9C5048}"/>
              </a:ext>
            </a:extLst>
          </p:cNvPr>
          <p:cNvSpPr/>
          <p:nvPr/>
        </p:nvSpPr>
        <p:spPr>
          <a:xfrm>
            <a:off x="924756" y="4156669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Clock constraints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162C3387-F2F7-4DF8-9C8B-EF17240EAF65}"/>
              </a:ext>
            </a:extLst>
          </p:cNvPr>
          <p:cNvCxnSpPr>
            <a:cxnSpLocks/>
          </p:cNvCxnSpPr>
          <p:nvPr/>
        </p:nvCxnSpPr>
        <p:spPr>
          <a:xfrm>
            <a:off x="3559947" y="4405589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BCB33A3-335B-4EDE-A54F-1A59CDF3E443}"/>
              </a:ext>
            </a:extLst>
          </p:cNvPr>
          <p:cNvSpPr/>
          <p:nvPr/>
        </p:nvSpPr>
        <p:spPr>
          <a:xfrm>
            <a:off x="4280516" y="4156669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Clock definition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latency </a:t>
            </a:r>
            <a:r>
              <a:rPr lang="en-US" altLang="zh-CN" dirty="0" err="1">
                <a:solidFill>
                  <a:schemeClr val="tx1"/>
                </a:solidFill>
              </a:rPr>
              <a:t>etc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E17268E6-1244-426E-B28E-6D75BD279256}"/>
              </a:ext>
            </a:extLst>
          </p:cNvPr>
          <p:cNvSpPr/>
          <p:nvPr/>
        </p:nvSpPr>
        <p:spPr>
          <a:xfrm>
            <a:off x="924756" y="4787113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Timing exceptions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236E93B4-274D-438C-813C-931A659EA8D4}"/>
              </a:ext>
            </a:extLst>
          </p:cNvPr>
          <p:cNvCxnSpPr>
            <a:cxnSpLocks/>
          </p:cNvCxnSpPr>
          <p:nvPr/>
        </p:nvCxnSpPr>
        <p:spPr>
          <a:xfrm>
            <a:off x="3559947" y="5036033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519B616-60AA-45C8-94A9-A63124C731DF}"/>
              </a:ext>
            </a:extLst>
          </p:cNvPr>
          <p:cNvSpPr/>
          <p:nvPr/>
        </p:nvSpPr>
        <p:spPr>
          <a:xfrm>
            <a:off x="4280516" y="4787113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Timing exceptions like false paths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B16AECBC-3654-4786-A472-8A5186560A2D}"/>
              </a:ext>
            </a:extLst>
          </p:cNvPr>
          <p:cNvSpPr/>
          <p:nvPr/>
        </p:nvSpPr>
        <p:spPr>
          <a:xfrm>
            <a:off x="924756" y="5417556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Multi-Voltage constraints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FFE0DA0-E979-459F-A27C-653568DE1616}"/>
              </a:ext>
            </a:extLst>
          </p:cNvPr>
          <p:cNvCxnSpPr>
            <a:cxnSpLocks/>
          </p:cNvCxnSpPr>
          <p:nvPr/>
        </p:nvCxnSpPr>
        <p:spPr>
          <a:xfrm>
            <a:off x="3559947" y="5666476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E1AB64A6-7B13-4212-9D8E-4F304843C6EC}"/>
              </a:ext>
            </a:extLst>
          </p:cNvPr>
          <p:cNvSpPr/>
          <p:nvPr/>
        </p:nvSpPr>
        <p:spPr>
          <a:xfrm>
            <a:off x="4280516" y="5417556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Power related constraints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D6CE4970-A90C-442F-944E-CB950FF1266C}"/>
              </a:ext>
            </a:extLst>
          </p:cNvPr>
          <p:cNvSpPr/>
          <p:nvPr/>
        </p:nvSpPr>
        <p:spPr>
          <a:xfrm>
            <a:off x="924756" y="6048000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Logic assignments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7593380-AE69-422F-90BA-727C865F79D6}"/>
              </a:ext>
            </a:extLst>
          </p:cNvPr>
          <p:cNvCxnSpPr>
            <a:cxnSpLocks/>
          </p:cNvCxnSpPr>
          <p:nvPr/>
        </p:nvCxnSpPr>
        <p:spPr>
          <a:xfrm>
            <a:off x="3559947" y="6296920"/>
            <a:ext cx="43564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9FA525FB-15E3-42F1-8566-DF6087608F87}"/>
              </a:ext>
            </a:extLst>
          </p:cNvPr>
          <p:cNvSpPr/>
          <p:nvPr/>
        </p:nvSpPr>
        <p:spPr>
          <a:xfrm>
            <a:off x="4280516" y="6048000"/>
            <a:ext cx="7002264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Assign fixed logic to pin or ports like case analysis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1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114537"/>
            <a:ext cx="10122280" cy="45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◼ </a:t>
            </a:r>
            <a:r>
              <a:rPr lang="en-US" altLang="zh-CN" b="1" dirty="0">
                <a:latin typeface="+mn-ea"/>
              </a:rPr>
              <a:t>.lib</a:t>
            </a:r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Liberty</a:t>
            </a:r>
            <a:r>
              <a:rPr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b="1" dirty="0">
                <a:latin typeface="+mn-ea"/>
                <a:ea typeface="+mn-ea"/>
              </a:rPr>
              <a:t>包含所有 </a:t>
            </a:r>
            <a:r>
              <a:rPr lang="en-US" altLang="zh-CN" b="1" dirty="0">
                <a:latin typeface="+mn-ea"/>
                <a:ea typeface="+mn-ea"/>
              </a:rPr>
              <a:t>Standard cell </a:t>
            </a:r>
            <a:r>
              <a:rPr lang="zh-CN" altLang="en-US" b="1" dirty="0">
                <a:latin typeface="+mn-ea"/>
                <a:ea typeface="+mn-ea"/>
              </a:rPr>
              <a:t>和 </a:t>
            </a:r>
            <a:r>
              <a:rPr lang="en-US" altLang="zh-CN" b="1" dirty="0">
                <a:latin typeface="+mn-ea"/>
                <a:ea typeface="+mn-ea"/>
              </a:rPr>
              <a:t>Hard macros </a:t>
            </a:r>
            <a:r>
              <a:rPr lang="zh-CN" altLang="en-US" b="1" dirty="0">
                <a:latin typeface="+mn-ea"/>
                <a:ea typeface="+mn-ea"/>
              </a:rPr>
              <a:t>的</a:t>
            </a:r>
            <a:r>
              <a:rPr lang="en-US" altLang="zh-CN" b="1" dirty="0">
                <a:latin typeface="+mn-ea"/>
                <a:ea typeface="+mn-ea"/>
              </a:rPr>
              <a:t>Timing/Power/noise</a:t>
            </a:r>
            <a:r>
              <a:rPr lang="zh-CN" altLang="en-US" b="1" dirty="0">
                <a:latin typeface="+mn-ea"/>
                <a:ea typeface="+mn-ea"/>
              </a:rPr>
              <a:t>信息</a:t>
            </a:r>
            <a:endParaRPr lang="en-US" altLang="zh-CN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5FB44D-1B53-4E8E-A1C3-6CDD7E99E4D4}"/>
              </a:ext>
            </a:extLst>
          </p:cNvPr>
          <p:cNvSpPr/>
          <p:nvPr/>
        </p:nvSpPr>
        <p:spPr>
          <a:xfrm>
            <a:off x="4804297" y="1776941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.lib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files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416D0E0-B515-448E-9590-6889F4C7CB3F}"/>
              </a:ext>
            </a:extLst>
          </p:cNvPr>
          <p:cNvCxnSpPr>
            <a:cxnSpLocks/>
          </p:cNvCxnSpPr>
          <p:nvPr/>
        </p:nvCxnSpPr>
        <p:spPr>
          <a:xfrm>
            <a:off x="6028577" y="2274781"/>
            <a:ext cx="0" cy="368054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7F2B27B-76F7-4528-AD31-D214858364BF}"/>
              </a:ext>
            </a:extLst>
          </p:cNvPr>
          <p:cNvSpPr/>
          <p:nvPr/>
        </p:nvSpPr>
        <p:spPr>
          <a:xfrm>
            <a:off x="1363576" y="2608307"/>
            <a:ext cx="2448560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Operating Conditions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4E443CB-51D1-4DC6-808F-ED408AD4FAAA}"/>
              </a:ext>
            </a:extLst>
          </p:cNvPr>
          <p:cNvSpPr/>
          <p:nvPr/>
        </p:nvSpPr>
        <p:spPr>
          <a:xfrm>
            <a:off x="4804297" y="2608307"/>
            <a:ext cx="2448560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Wire Load Models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C246E3E-9B6E-40FB-B53A-E320633BF604}"/>
              </a:ext>
            </a:extLst>
          </p:cNvPr>
          <p:cNvSpPr/>
          <p:nvPr/>
        </p:nvSpPr>
        <p:spPr>
          <a:xfrm>
            <a:off x="8245018" y="2608307"/>
            <a:ext cx="2448560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Cell Information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08AC8AB-F9D4-4210-973B-AD5B3B02A903}"/>
              </a:ext>
            </a:extLst>
          </p:cNvPr>
          <p:cNvCxnSpPr>
            <a:cxnSpLocks/>
          </p:cNvCxnSpPr>
          <p:nvPr/>
        </p:nvCxnSpPr>
        <p:spPr>
          <a:xfrm flipH="1">
            <a:off x="2587856" y="2274781"/>
            <a:ext cx="3288293" cy="333526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D8B8F2D-AC3F-4019-89C4-28FEB762D50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028577" y="2274781"/>
            <a:ext cx="3440721" cy="333526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BD2CBD60-7F23-4581-BD1B-68DEED2EE355}"/>
              </a:ext>
            </a:extLst>
          </p:cNvPr>
          <p:cNvSpPr/>
          <p:nvPr/>
        </p:nvSpPr>
        <p:spPr>
          <a:xfrm>
            <a:off x="1363576" y="3439673"/>
            <a:ext cx="2448560" cy="7043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PVT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EC4F3273-29C8-404A-B62C-DD15C48FFA11}"/>
              </a:ext>
            </a:extLst>
          </p:cNvPr>
          <p:cNvSpPr/>
          <p:nvPr/>
        </p:nvSpPr>
        <p:spPr>
          <a:xfrm>
            <a:off x="4804297" y="3439673"/>
            <a:ext cx="2448560" cy="6618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定义延时估算模型（</a:t>
            </a:r>
            <a:r>
              <a:rPr lang="en-US" altLang="zh-CN" sz="1600" dirty="0" err="1">
                <a:solidFill>
                  <a:schemeClr val="tx1"/>
                </a:solidFill>
              </a:rPr>
              <a:t>PreRoute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7108829-7BCC-4835-9935-52CC820F48C2}"/>
              </a:ext>
            </a:extLst>
          </p:cNvPr>
          <p:cNvSpPr/>
          <p:nvPr/>
        </p:nvSpPr>
        <p:spPr>
          <a:xfrm>
            <a:off x="8245018" y="3417399"/>
            <a:ext cx="2448560" cy="68408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Cell footprint</a:t>
            </a:r>
            <a:r>
              <a:rPr lang="zh-CN" altLang="en-US" sz="1600" dirty="0">
                <a:solidFill>
                  <a:schemeClr val="tx1"/>
                </a:solidFill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</a:rPr>
              <a:t>power</a:t>
            </a:r>
            <a:r>
              <a:rPr lang="zh-CN" altLang="en-US" sz="1600" dirty="0">
                <a:solidFill>
                  <a:schemeClr val="tx1"/>
                </a:solidFill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</a:rPr>
              <a:t>delay</a:t>
            </a:r>
            <a:r>
              <a:rPr lang="zh-CN" altLang="en-US" sz="1600" dirty="0">
                <a:solidFill>
                  <a:schemeClr val="tx1"/>
                </a:solidFill>
              </a:rPr>
              <a:t>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B4FB436-12EF-42DA-85FA-C2F6D0292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576" y="4439716"/>
            <a:ext cx="2448560" cy="17168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44333D-389C-4666-A35C-42EFBAB02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297" y="4418371"/>
            <a:ext cx="2543940" cy="173823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1ACA767A-4A00-425F-8C54-4D1CAA55B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19" y="4439716"/>
            <a:ext cx="2448560" cy="17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35FB44D-1B53-4E8E-A1C3-6CDD7E99E4D4}"/>
              </a:ext>
            </a:extLst>
          </p:cNvPr>
          <p:cNvSpPr/>
          <p:nvPr/>
        </p:nvSpPr>
        <p:spPr>
          <a:xfrm>
            <a:off x="4804297" y="1807421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LEF files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416D0E0-B515-448E-9590-6889F4C7CB3F}"/>
              </a:ext>
            </a:extLst>
          </p:cNvPr>
          <p:cNvCxnSpPr>
            <a:cxnSpLocks/>
          </p:cNvCxnSpPr>
          <p:nvPr/>
        </p:nvCxnSpPr>
        <p:spPr>
          <a:xfrm>
            <a:off x="6028577" y="2305261"/>
            <a:ext cx="0" cy="368054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4E443CB-51D1-4DC6-808F-ED408AD4FAAA}"/>
              </a:ext>
            </a:extLst>
          </p:cNvPr>
          <p:cNvSpPr/>
          <p:nvPr/>
        </p:nvSpPr>
        <p:spPr>
          <a:xfrm>
            <a:off x="4804297" y="2638786"/>
            <a:ext cx="2448560" cy="8206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Cells 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 Macros 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物理信息</a:t>
            </a:r>
          </a:p>
        </p:txBody>
      </p:sp>
      <p:sp>
        <p:nvSpPr>
          <p:cNvPr id="23" name="文本框 17">
            <a:extLst>
              <a:ext uri="{FF2B5EF4-FFF2-40B4-BE49-F238E27FC236}">
                <a16:creationId xmlns:a16="http://schemas.microsoft.com/office/drawing/2014/main" id="{2482DF8E-4C60-4698-BF04-861D085DD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145017"/>
            <a:ext cx="10515600" cy="45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+mn-ea"/>
                <a:ea typeface="+mn-ea"/>
              </a:rPr>
              <a:t>◼ </a:t>
            </a:r>
            <a:r>
              <a:rPr lang="en-US" altLang="zh-CN" b="1" dirty="0">
                <a:latin typeface="+mn-ea"/>
                <a:ea typeface="+mn-ea"/>
              </a:rPr>
              <a:t>LEF</a:t>
            </a:r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Library Exchange Format</a:t>
            </a:r>
            <a:r>
              <a:rPr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b="1" dirty="0">
                <a:latin typeface="+mn-ea"/>
                <a:ea typeface="+mn-ea"/>
              </a:rPr>
              <a:t>包含所有 </a:t>
            </a:r>
            <a:r>
              <a:rPr lang="en-US" altLang="zh-CN" b="1" dirty="0">
                <a:latin typeface="+mn-ea"/>
                <a:ea typeface="+mn-ea"/>
              </a:rPr>
              <a:t>Standard cell </a:t>
            </a:r>
            <a:r>
              <a:rPr lang="zh-CN" altLang="en-US" b="1" dirty="0">
                <a:latin typeface="+mn-ea"/>
                <a:ea typeface="+mn-ea"/>
              </a:rPr>
              <a:t>和 </a:t>
            </a:r>
            <a:r>
              <a:rPr lang="en-US" altLang="zh-CN" b="1" dirty="0">
                <a:latin typeface="+mn-ea"/>
                <a:ea typeface="+mn-ea"/>
              </a:rPr>
              <a:t>Hard macros </a:t>
            </a:r>
            <a:r>
              <a:rPr lang="zh-CN" altLang="en-US" b="1" dirty="0">
                <a:latin typeface="+mn-ea"/>
                <a:ea typeface="+mn-ea"/>
              </a:rPr>
              <a:t>的物理信息</a:t>
            </a: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E8D97-042A-4FBC-809C-EF6EFC2C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536" y="3796136"/>
            <a:ext cx="2646548" cy="277437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FBD1AF3F-BA8E-484B-A403-FC0F4CDB8D3F}"/>
              </a:ext>
            </a:extLst>
          </p:cNvPr>
          <p:cNvSpPr/>
          <p:nvPr/>
        </p:nvSpPr>
        <p:spPr>
          <a:xfrm>
            <a:off x="5690909" y="4884955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08E2D-C765-4681-B8E1-39B076132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296" y="3751979"/>
            <a:ext cx="3134565" cy="27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8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23" name="文本框 17">
            <a:extLst>
              <a:ext uri="{FF2B5EF4-FFF2-40B4-BE49-F238E27FC236}">
                <a16:creationId xmlns:a16="http://schemas.microsoft.com/office/drawing/2014/main" id="{2482DF8E-4C60-4698-BF04-861D085DD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307577"/>
            <a:ext cx="10515600" cy="45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+mn-ea"/>
                <a:ea typeface="+mn-ea"/>
              </a:rPr>
              <a:t>◼ </a:t>
            </a:r>
            <a:r>
              <a:rPr lang="en-US" altLang="zh-CN" b="1" dirty="0">
                <a:latin typeface="+mn-ea"/>
                <a:ea typeface="+mn-ea"/>
              </a:rPr>
              <a:t>Tech LEF</a:t>
            </a:r>
            <a:r>
              <a:rPr lang="zh-CN" altLang="en-US" b="1" dirty="0">
                <a:latin typeface="+mn-ea"/>
              </a:rPr>
              <a:t>（</a:t>
            </a:r>
            <a:r>
              <a:rPr lang="en-US" altLang="zh-CN" b="1" dirty="0">
                <a:latin typeface="+mn-ea"/>
              </a:rPr>
              <a:t>Library Exchange Format</a:t>
            </a:r>
            <a:r>
              <a:rPr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b="1" dirty="0">
                <a:latin typeface="+mn-ea"/>
                <a:ea typeface="+mn-ea"/>
              </a:rPr>
              <a:t>包含</a:t>
            </a:r>
            <a:r>
              <a:rPr lang="en-US" altLang="zh-CN" b="1" dirty="0">
                <a:latin typeface="+mn-ea"/>
                <a:ea typeface="+mn-ea"/>
              </a:rPr>
              <a:t>Layer </a:t>
            </a:r>
            <a:r>
              <a:rPr lang="zh-CN" altLang="en-US" b="1" dirty="0">
                <a:latin typeface="+mn-ea"/>
                <a:ea typeface="+mn-ea"/>
              </a:rPr>
              <a:t>信息和</a:t>
            </a:r>
            <a:r>
              <a:rPr lang="en-US" altLang="zh-CN" b="1" dirty="0">
                <a:latin typeface="+mn-ea"/>
                <a:ea typeface="+mn-ea"/>
              </a:rPr>
              <a:t>Routing rule/via</a:t>
            </a:r>
            <a:r>
              <a:rPr lang="zh-CN" altLang="en-US" b="1" dirty="0">
                <a:latin typeface="+mn-ea"/>
                <a:ea typeface="+mn-ea"/>
              </a:rPr>
              <a:t>定义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8B22459-34FC-4BBF-BAF5-B4B6B036D064}"/>
              </a:ext>
            </a:extLst>
          </p:cNvPr>
          <p:cNvSpPr/>
          <p:nvPr/>
        </p:nvSpPr>
        <p:spPr>
          <a:xfrm>
            <a:off x="4804297" y="2122381"/>
            <a:ext cx="2448560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Tech LEF files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0A8621-5929-4AAA-BEB5-637D0BAD8AD8}"/>
              </a:ext>
            </a:extLst>
          </p:cNvPr>
          <p:cNvCxnSpPr>
            <a:cxnSpLocks/>
          </p:cNvCxnSpPr>
          <p:nvPr/>
        </p:nvCxnSpPr>
        <p:spPr>
          <a:xfrm>
            <a:off x="6028577" y="2620221"/>
            <a:ext cx="0" cy="50393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3B9E781-B049-481D-B4DE-F33FC8E6B329}"/>
              </a:ext>
            </a:extLst>
          </p:cNvPr>
          <p:cNvSpPr/>
          <p:nvPr/>
        </p:nvSpPr>
        <p:spPr>
          <a:xfrm>
            <a:off x="1363576" y="3193445"/>
            <a:ext cx="2551476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Layer </a:t>
            </a:r>
            <a:r>
              <a:rPr lang="zh-CN" altLang="en-US" dirty="0">
                <a:solidFill>
                  <a:schemeClr val="tx1"/>
                </a:solidFill>
              </a:rPr>
              <a:t>定义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46005BA-5F9D-4F39-96F5-E30A6991EDF1}"/>
              </a:ext>
            </a:extLst>
          </p:cNvPr>
          <p:cNvSpPr/>
          <p:nvPr/>
        </p:nvSpPr>
        <p:spPr>
          <a:xfrm>
            <a:off x="4777662" y="3193445"/>
            <a:ext cx="2583406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Via </a:t>
            </a:r>
            <a:r>
              <a:rPr lang="zh-CN" altLang="en-US" dirty="0">
                <a:solidFill>
                  <a:schemeClr val="tx1"/>
                </a:solidFill>
              </a:rPr>
              <a:t>定义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15D0E76-872E-47C9-8C4B-DD8239807287}"/>
              </a:ext>
            </a:extLst>
          </p:cNvPr>
          <p:cNvSpPr/>
          <p:nvPr/>
        </p:nvSpPr>
        <p:spPr>
          <a:xfrm>
            <a:off x="8245018" y="3193445"/>
            <a:ext cx="2583406" cy="4978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NDR </a:t>
            </a:r>
            <a:r>
              <a:rPr lang="zh-CN" altLang="en-US" dirty="0">
                <a:solidFill>
                  <a:schemeClr val="tx1"/>
                </a:solidFill>
              </a:rPr>
              <a:t>定义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0EE79F9-71D3-4618-9F65-8B091BDA40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639314" y="2620221"/>
            <a:ext cx="3236835" cy="573224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D9F1A45-6244-48EB-9FD4-7A76BD023AB9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028577" y="2620221"/>
            <a:ext cx="3508144" cy="573224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3A64DBC-4272-4728-A352-3D793BB5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762" y="4056610"/>
            <a:ext cx="2592289" cy="1905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3FCF8F-0195-48B5-8AD5-BACE5B8A5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297" y="4056610"/>
            <a:ext cx="2583406" cy="19545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53B17B-A0B1-4764-B9AD-0CC4F7EF8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018" y="4056609"/>
            <a:ext cx="2789675" cy="19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Overview</a:t>
            </a:r>
            <a:endParaRPr lang="zh-CN" altLang="en-US" dirty="0">
              <a:latin typeface="+mn-lt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610" y="1371872"/>
            <a:ext cx="4053781" cy="4766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后端概述及流程简介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工艺库介绍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综合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/DFT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流程介绍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设计描述概念说明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形式化验证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布局布线 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P&amp;R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流程简介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各阶段实列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58BC359-50CA-47A9-A976-146AC634021C}"/>
              </a:ext>
            </a:extLst>
          </p:cNvPr>
          <p:cNvSpPr txBox="1"/>
          <p:nvPr/>
        </p:nvSpPr>
        <p:spPr>
          <a:xfrm>
            <a:off x="5772643" y="1335243"/>
            <a:ext cx="6103398" cy="371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◼ 静态时序分析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(STA) </a:t>
            </a: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流程简介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相关概念介绍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◼ 物理验证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(PV) </a:t>
            </a: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PV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流程简介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检查内容概述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总结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82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23" name="文本框 17">
            <a:extLst>
              <a:ext uri="{FF2B5EF4-FFF2-40B4-BE49-F238E27FC236}">
                <a16:creationId xmlns:a16="http://schemas.microsoft.com/office/drawing/2014/main" id="{2482DF8E-4C60-4698-BF04-861D085DD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114537"/>
            <a:ext cx="9341045" cy="133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</a:t>
            </a:r>
            <a:r>
              <a:rPr lang="en-US" altLang="zh-CN" sz="2000" b="1" dirty="0">
                <a:latin typeface="+mn-ea"/>
                <a:ea typeface="+mn-ea"/>
              </a:rPr>
              <a:t>RC Tech files</a:t>
            </a:r>
            <a:r>
              <a:rPr lang="zh-CN" altLang="en-US" sz="2000" b="1" dirty="0">
                <a:latin typeface="+mn-ea"/>
                <a:ea typeface="+mn-ea"/>
              </a:rPr>
              <a:t> </a:t>
            </a:r>
            <a:r>
              <a:rPr lang="en-US" altLang="zh-CN" sz="2000" b="1" dirty="0">
                <a:latin typeface="+mn-ea"/>
              </a:rPr>
              <a:t>: </a:t>
            </a:r>
            <a:r>
              <a:rPr lang="zh-CN" altLang="en-US" sz="2000" b="1" dirty="0">
                <a:latin typeface="+mn-ea"/>
                <a:ea typeface="+mn-ea"/>
              </a:rPr>
              <a:t>包含 </a:t>
            </a:r>
            <a:r>
              <a:rPr lang="en-US" altLang="zh-CN" sz="2000" b="1" dirty="0">
                <a:latin typeface="+mn-ea"/>
                <a:ea typeface="+mn-ea"/>
              </a:rPr>
              <a:t>layer </a:t>
            </a:r>
            <a:r>
              <a:rPr lang="zh-CN" altLang="en-US" sz="2000" b="1" dirty="0">
                <a:latin typeface="+mn-ea"/>
                <a:ea typeface="+mn-ea"/>
              </a:rPr>
              <a:t>的 </a:t>
            </a:r>
            <a:r>
              <a:rPr lang="en-US" altLang="zh-CN" sz="2000" b="1" dirty="0">
                <a:latin typeface="+mn-ea"/>
                <a:ea typeface="+mn-ea"/>
              </a:rPr>
              <a:t>RC </a:t>
            </a:r>
            <a:r>
              <a:rPr lang="zh-CN" altLang="en-US" sz="2000" b="1" dirty="0">
                <a:latin typeface="+mn-ea"/>
                <a:ea typeface="+mn-ea"/>
              </a:rPr>
              <a:t>寄生参数信息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+mn-ea"/>
                <a:ea typeface="+mn-ea"/>
              </a:rPr>
              <a:t>    </a:t>
            </a:r>
            <a:r>
              <a:rPr lang="zh-CN" altLang="en-US" b="1" dirty="0">
                <a:latin typeface="+mn-ea"/>
                <a:ea typeface="+mn-ea"/>
              </a:rPr>
              <a:t>◼ 不同的工具使用不同的</a:t>
            </a:r>
            <a:r>
              <a:rPr lang="en-US" altLang="zh-CN" b="1" dirty="0">
                <a:latin typeface="+mn-ea"/>
                <a:ea typeface="+mn-ea"/>
              </a:rPr>
              <a:t>RC Tech files</a:t>
            </a:r>
            <a:r>
              <a:rPr lang="zh-CN" altLang="en-US" b="1" dirty="0">
                <a:latin typeface="+mn-ea"/>
                <a:ea typeface="+mn-ea"/>
              </a:rPr>
              <a:t>，通常都是被加密的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+mn-ea"/>
                <a:ea typeface="+mn-ea"/>
              </a:rPr>
              <a:t>    </a:t>
            </a:r>
            <a:r>
              <a:rPr lang="zh-CN" altLang="en-US" b="1" dirty="0">
                <a:latin typeface="+mn-ea"/>
                <a:ea typeface="+mn-ea"/>
              </a:rPr>
              <a:t>◼ 所有的</a:t>
            </a:r>
            <a:r>
              <a:rPr lang="en-US" altLang="zh-CN" b="1" dirty="0">
                <a:latin typeface="+mn-ea"/>
                <a:ea typeface="+mn-ea"/>
              </a:rPr>
              <a:t>RC Tech files</a:t>
            </a:r>
            <a:r>
              <a:rPr lang="zh-CN" altLang="en-US" b="1" dirty="0">
                <a:latin typeface="+mn-ea"/>
                <a:ea typeface="+mn-ea"/>
              </a:rPr>
              <a:t> 都可以由*</a:t>
            </a:r>
            <a:r>
              <a:rPr lang="en-US" altLang="zh-CN" b="1" dirty="0">
                <a:latin typeface="+mn-ea"/>
                <a:ea typeface="+mn-ea"/>
              </a:rPr>
              <a:t>.</a:t>
            </a:r>
            <a:r>
              <a:rPr lang="en-US" altLang="zh-CN" b="1" dirty="0" err="1">
                <a:latin typeface="+mn-ea"/>
                <a:ea typeface="+mn-ea"/>
              </a:rPr>
              <a:t>ict</a:t>
            </a:r>
            <a:r>
              <a:rPr lang="zh-CN" altLang="en-US" b="1" dirty="0">
                <a:latin typeface="+mn-ea"/>
                <a:ea typeface="+mn-ea"/>
              </a:rPr>
              <a:t>文件或*</a:t>
            </a:r>
            <a:r>
              <a:rPr lang="en-US" altLang="zh-CN" b="1" dirty="0">
                <a:latin typeface="+mn-ea"/>
                <a:ea typeface="+mn-ea"/>
              </a:rPr>
              <a:t>.</a:t>
            </a:r>
            <a:r>
              <a:rPr lang="en-US" altLang="zh-CN" b="1" dirty="0" err="1">
                <a:latin typeface="+mn-ea"/>
                <a:ea typeface="+mn-ea"/>
              </a:rPr>
              <a:t>itf</a:t>
            </a:r>
            <a:r>
              <a:rPr lang="zh-CN" altLang="en-US" b="1" dirty="0">
                <a:latin typeface="+mn-ea"/>
                <a:ea typeface="+mn-ea"/>
              </a:rPr>
              <a:t>文件转化而来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8B22459-34FC-4BBF-BAF5-B4B6B036D064}"/>
              </a:ext>
            </a:extLst>
          </p:cNvPr>
          <p:cNvSpPr/>
          <p:nvPr/>
        </p:nvSpPr>
        <p:spPr>
          <a:xfrm>
            <a:off x="2353722" y="2670586"/>
            <a:ext cx="2249636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+mn-ea"/>
              </a:rPr>
              <a:t>*</a:t>
            </a:r>
            <a:r>
              <a:rPr lang="en-US" altLang="zh-CN" dirty="0">
                <a:solidFill>
                  <a:schemeClr val="tx1"/>
                </a:solidFill>
                <a:ea typeface="+mn-ea"/>
              </a:rPr>
              <a:t>.</a:t>
            </a:r>
            <a:r>
              <a:rPr lang="en-US" altLang="zh-CN" dirty="0" err="1">
                <a:solidFill>
                  <a:schemeClr val="tx1"/>
                </a:solidFill>
                <a:ea typeface="+mn-ea"/>
              </a:rPr>
              <a:t>ict</a:t>
            </a:r>
            <a:r>
              <a:rPr lang="zh-CN" altLang="en-US" dirty="0">
                <a:solidFill>
                  <a:schemeClr val="tx1"/>
                </a:solidFill>
                <a:ea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ea typeface="+mn-ea"/>
              </a:rPr>
              <a:t>Cadence</a:t>
            </a:r>
            <a:r>
              <a:rPr lang="zh-CN" altLang="en-US" dirty="0">
                <a:solidFill>
                  <a:schemeClr val="tx1"/>
                </a:solidFill>
                <a:ea typeface="+mn-ea"/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3B9E781-B049-481D-B4DE-F33FC8E6B329}"/>
              </a:ext>
            </a:extLst>
          </p:cNvPr>
          <p:cNvSpPr/>
          <p:nvPr/>
        </p:nvSpPr>
        <p:spPr>
          <a:xfrm>
            <a:off x="1017348" y="3602606"/>
            <a:ext cx="2249636" cy="8052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Innovus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（*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qrc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TechFile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0EE79F9-71D3-4618-9F65-8B091BDA405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142166" y="3168426"/>
            <a:ext cx="1336374" cy="43418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AFDB3DF-586A-4C85-8CAE-BCF52B061E11}"/>
              </a:ext>
            </a:extLst>
          </p:cNvPr>
          <p:cNvSpPr/>
          <p:nvPr/>
        </p:nvSpPr>
        <p:spPr>
          <a:xfrm>
            <a:off x="3733915" y="3602607"/>
            <a:ext cx="2249636" cy="8052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QuantusQRC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（ *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qrc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TechFile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6B556A4-FD94-47AC-9351-69DCFEC23489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3478540" y="3168426"/>
            <a:ext cx="1380193" cy="434181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4FCD84E-A340-43AB-A435-C86BED643A2C}"/>
              </a:ext>
            </a:extLst>
          </p:cNvPr>
          <p:cNvSpPr/>
          <p:nvPr/>
        </p:nvSpPr>
        <p:spPr>
          <a:xfrm>
            <a:off x="7795736" y="2670586"/>
            <a:ext cx="2249636" cy="4978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*.</a:t>
            </a:r>
            <a:r>
              <a:rPr lang="en-US" altLang="zh-CN" dirty="0" err="1">
                <a:solidFill>
                  <a:schemeClr val="tx1"/>
                </a:solidFill>
              </a:rPr>
              <a:t>itf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Synopsys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7DC3A38-9600-47FF-A916-B869128E1575}"/>
              </a:ext>
            </a:extLst>
          </p:cNvPr>
          <p:cNvSpPr/>
          <p:nvPr/>
        </p:nvSpPr>
        <p:spPr>
          <a:xfrm>
            <a:off x="6459362" y="3602606"/>
            <a:ext cx="2249636" cy="8052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IC Compiler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（*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nxtgard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190EDA2-4E00-49C3-AA61-AD0414092740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7584180" y="3168426"/>
            <a:ext cx="1336374" cy="43418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41351BE-EE84-4297-A8B7-27A1E94423A9}"/>
              </a:ext>
            </a:extLst>
          </p:cNvPr>
          <p:cNvSpPr/>
          <p:nvPr/>
        </p:nvSpPr>
        <p:spPr>
          <a:xfrm>
            <a:off x="9175929" y="3602607"/>
            <a:ext cx="2249636" cy="8052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StarRC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（*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en-US" altLang="zh-CN" dirty="0" err="1">
                <a:solidFill>
                  <a:schemeClr val="tx1"/>
                </a:solidFill>
              </a:rPr>
              <a:t>tluplus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D0B567C-EAD8-4B6E-B1B8-6F03DBB9CC2C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8920554" y="3168426"/>
            <a:ext cx="1380193" cy="434181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983ADB2-5ADB-49BA-ACD9-F9E1D9D34572}"/>
              </a:ext>
            </a:extLst>
          </p:cNvPr>
          <p:cNvSpPr/>
          <p:nvPr/>
        </p:nvSpPr>
        <p:spPr>
          <a:xfrm>
            <a:off x="4274842" y="5402864"/>
            <a:ext cx="3997845" cy="125831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Layer </a:t>
            </a:r>
            <a:r>
              <a:rPr lang="zh-CN" altLang="en-US" dirty="0">
                <a:solidFill>
                  <a:schemeClr val="tx1"/>
                </a:solidFill>
              </a:rPr>
              <a:t>厚度和宽度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电阻值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电容值</a:t>
            </a:r>
            <a:endParaRPr lang="en-US" altLang="zh-CN" dirty="0" err="1">
              <a:solidFill>
                <a:schemeClr val="tx1"/>
              </a:solidFill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D9A32A4-07BC-457A-A428-DE1058F1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725" y="4696183"/>
            <a:ext cx="82105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2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0804195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一般综合及与 </a:t>
            </a:r>
            <a:r>
              <a:rPr lang="en-US" altLang="zh-CN" sz="2400" b="1" dirty="0">
                <a:latin typeface="+mn-ea"/>
                <a:ea typeface="+mn-ea"/>
              </a:rPr>
              <a:t>WLM </a:t>
            </a:r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wire load mode</a:t>
            </a:r>
            <a:r>
              <a:rPr lang="zh-CN" altLang="en-US" sz="2400" b="1" dirty="0">
                <a:latin typeface="+mn-ea"/>
                <a:ea typeface="+mn-ea"/>
              </a:rPr>
              <a:t>） 进行时序的预估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</a:t>
            </a:r>
            <a:r>
              <a:rPr lang="en-US" altLang="zh-CN" sz="2400" b="1" dirty="0">
                <a:latin typeface="+mn-ea"/>
                <a:ea typeface="+mn-ea"/>
              </a:rPr>
              <a:t>DCT/DCG</a:t>
            </a:r>
            <a:r>
              <a:rPr lang="zh-CN" altLang="en-US" sz="2400" b="1" dirty="0">
                <a:latin typeface="+mn-ea"/>
                <a:ea typeface="+mn-ea"/>
              </a:rPr>
              <a:t>，物理综合则根据</a:t>
            </a:r>
            <a:r>
              <a:rPr lang="en-US" altLang="zh-CN" sz="2400" b="1" dirty="0">
                <a:latin typeface="+mn-ea"/>
                <a:ea typeface="+mn-ea"/>
              </a:rPr>
              <a:t>place</a:t>
            </a:r>
            <a:r>
              <a:rPr lang="zh-CN" altLang="en-US" sz="2400" b="1" dirty="0">
                <a:latin typeface="+mn-ea"/>
                <a:ea typeface="+mn-ea"/>
              </a:rPr>
              <a:t>引擎的虚拟绕线，提取</a:t>
            </a:r>
            <a:r>
              <a:rPr lang="en-US" altLang="zh-CN" sz="2400" b="1" dirty="0">
                <a:latin typeface="+mn-ea"/>
                <a:ea typeface="+mn-ea"/>
              </a:rPr>
              <a:t>RC</a:t>
            </a:r>
            <a:r>
              <a:rPr lang="zh-CN" altLang="en-US" sz="2400" b="1" dirty="0">
                <a:latin typeface="+mn-ea"/>
                <a:ea typeface="+mn-ea"/>
              </a:rPr>
              <a:t>计算</a:t>
            </a:r>
            <a:r>
              <a:rPr lang="en-US" altLang="zh-CN" sz="2400" b="1" dirty="0">
                <a:latin typeface="+mn-ea"/>
                <a:ea typeface="+mn-ea"/>
              </a:rPr>
              <a:t>timing</a:t>
            </a:r>
            <a:r>
              <a:rPr lang="zh-CN" altLang="en-US" sz="2400" b="1" dirty="0">
                <a:latin typeface="+mn-ea"/>
                <a:ea typeface="+mn-ea"/>
              </a:rPr>
              <a:t>，因而同后续流 程的一致性更好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C47B2A-5D7C-4516-806F-E7BE69EA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" y="3538704"/>
            <a:ext cx="4025509" cy="1620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85B491-ACE9-4827-BF26-B2426355C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985" y="3355415"/>
            <a:ext cx="3552767" cy="19866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4D0D609-8E35-482A-AE59-3BCA4FB26EE1}"/>
              </a:ext>
            </a:extLst>
          </p:cNvPr>
          <p:cNvSpPr txBox="1"/>
          <p:nvPr/>
        </p:nvSpPr>
        <p:spPr>
          <a:xfrm>
            <a:off x="1528724" y="5690742"/>
            <a:ext cx="277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WLM </a:t>
            </a:r>
            <a:r>
              <a:rPr lang="zh-CN" altLang="en-US" b="1" dirty="0">
                <a:latin typeface="+mn-ea"/>
              </a:rPr>
              <a:t>计算</a:t>
            </a:r>
            <a:r>
              <a:rPr lang="en-US" altLang="zh-CN" b="1" dirty="0">
                <a:latin typeface="+mn-ea"/>
              </a:rPr>
              <a:t>delay</a:t>
            </a:r>
            <a:r>
              <a:rPr lang="zh-CN" altLang="en-US" b="1" dirty="0">
                <a:latin typeface="+mn-ea"/>
              </a:rPr>
              <a:t>的模型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B85F27-07AD-4B98-856B-E4AED097FB42}"/>
              </a:ext>
            </a:extLst>
          </p:cNvPr>
          <p:cNvSpPr txBox="1"/>
          <p:nvPr/>
        </p:nvSpPr>
        <p:spPr>
          <a:xfrm>
            <a:off x="5756333" y="5690742"/>
            <a:ext cx="277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WLM</a:t>
            </a:r>
            <a:r>
              <a:rPr lang="zh-CN" altLang="en-US" b="1" dirty="0">
                <a:latin typeface="+mn-ea"/>
              </a:rPr>
              <a:t>的三种</a:t>
            </a:r>
            <a:r>
              <a:rPr lang="en-US" altLang="zh-CN" b="1" dirty="0">
                <a:latin typeface="+mn-ea"/>
              </a:rPr>
              <a:t>mode </a:t>
            </a:r>
            <a:endParaRPr lang="zh-CN" altLang="en-US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47833B-2944-42FE-8B77-FA7EDB0B7891}"/>
              </a:ext>
            </a:extLst>
          </p:cNvPr>
          <p:cNvSpPr txBox="1"/>
          <p:nvPr/>
        </p:nvSpPr>
        <p:spPr>
          <a:xfrm>
            <a:off x="9049436" y="5690742"/>
            <a:ext cx="2184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n-ea"/>
              </a:rPr>
              <a:t>lib</a:t>
            </a:r>
            <a:r>
              <a:rPr lang="zh-CN" altLang="en-US" b="1" dirty="0">
                <a:latin typeface="+mn-ea"/>
              </a:rPr>
              <a:t>中的</a:t>
            </a:r>
            <a:r>
              <a:rPr lang="en-US" altLang="zh-CN" b="1" dirty="0">
                <a:latin typeface="+mn-ea"/>
              </a:rPr>
              <a:t>WLM</a:t>
            </a:r>
            <a:r>
              <a:rPr lang="zh-CN" altLang="en-US" b="1" dirty="0">
                <a:latin typeface="+mn-ea"/>
              </a:rPr>
              <a:t>定义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7598DC-39C2-41E9-ABEA-DB490888A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179" y="2775287"/>
            <a:ext cx="1849237" cy="26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6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三、综合 </a:t>
            </a:r>
            <a:r>
              <a:rPr lang="en-US" altLang="zh-CN" dirty="0">
                <a:latin typeface="Consolas" panose="020B0609020204030204" pitchFamily="49" charset="0"/>
              </a:rPr>
              <a:t>&amp; DFT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1" y="1178832"/>
            <a:ext cx="5394960" cy="105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报告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    ◼ 面积、时序、功耗</a:t>
            </a:r>
            <a:endParaRPr lang="en-US" altLang="zh-CN" sz="20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E03C6-C03D-4D28-82E1-57737D3EF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323" y="2410106"/>
            <a:ext cx="4983912" cy="33607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AFFE5B-2943-40BF-A131-7A8EE7078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09" y="2774090"/>
            <a:ext cx="5540220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四、形式化验证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0804195" cy="169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比较前后两个设计数据是否等价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实现数据同参考数据的所有</a:t>
            </a:r>
            <a:r>
              <a:rPr lang="en-US" altLang="zh-CN" sz="2400" b="1" dirty="0">
                <a:latin typeface="+mn-ea"/>
                <a:ea typeface="+mn-ea"/>
              </a:rPr>
              <a:t>compare point</a:t>
            </a:r>
            <a:r>
              <a:rPr lang="zh-CN" altLang="en-US" sz="2400" b="1" dirty="0">
                <a:latin typeface="+mn-ea"/>
                <a:ea typeface="+mn-ea"/>
              </a:rPr>
              <a:t>进行比较，得出是否所有点是 否逻辑一致 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9B7C98-8382-42A7-B0A6-7BFEA9436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222" y="3159932"/>
            <a:ext cx="4324350" cy="2676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CF6E2-2654-4EAB-A474-D52CB726B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430" y="3031158"/>
            <a:ext cx="45053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5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四、形式化验证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1" y="1178832"/>
            <a:ext cx="5394960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◼ 报告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D34E87-07C4-471F-8DA2-3FAF06B5D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78" y="2006534"/>
            <a:ext cx="4541914" cy="4267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5D12D9-B841-41C3-A87E-71AAC938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857" y="2788277"/>
            <a:ext cx="7018285" cy="32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5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布局和布线流程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5B684AF-4351-4DCA-95C5-F60EA3D5C77F}"/>
              </a:ext>
            </a:extLst>
          </p:cNvPr>
          <p:cNvSpPr/>
          <p:nvPr/>
        </p:nvSpPr>
        <p:spPr>
          <a:xfrm>
            <a:off x="815009" y="2034293"/>
            <a:ext cx="1617243" cy="40778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D115844-8CAA-426D-8EB1-A81B49BD6C60}"/>
              </a:ext>
            </a:extLst>
          </p:cNvPr>
          <p:cNvSpPr/>
          <p:nvPr/>
        </p:nvSpPr>
        <p:spPr>
          <a:xfrm>
            <a:off x="921689" y="2298959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Design import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84CCD8-EE41-4799-9E87-84A46843085B}"/>
              </a:ext>
            </a:extLst>
          </p:cNvPr>
          <p:cNvSpPr/>
          <p:nvPr/>
        </p:nvSpPr>
        <p:spPr>
          <a:xfrm>
            <a:off x="921689" y="3294640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Create and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Load Floorplan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DA8575-2055-47A0-AACC-0AD65CA96B21}"/>
              </a:ext>
            </a:extLst>
          </p:cNvPr>
          <p:cNvSpPr/>
          <p:nvPr/>
        </p:nvSpPr>
        <p:spPr>
          <a:xfrm>
            <a:off x="921689" y="4290321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Mode Setup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DD8D24-278F-443A-AAD5-0B8216590E1C}"/>
              </a:ext>
            </a:extLst>
          </p:cNvPr>
          <p:cNvSpPr/>
          <p:nvPr/>
        </p:nvSpPr>
        <p:spPr>
          <a:xfrm>
            <a:off x="3101009" y="2034293"/>
            <a:ext cx="1617243" cy="40778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916DB00-5934-4CEA-A44F-562DB7E6201C}"/>
              </a:ext>
            </a:extLst>
          </p:cNvPr>
          <p:cNvSpPr/>
          <p:nvPr/>
        </p:nvSpPr>
        <p:spPr>
          <a:xfrm>
            <a:off x="3207689" y="2298959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Scan Definition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98BE249-5C6D-45CB-907E-18DA9C6C88E1}"/>
              </a:ext>
            </a:extLst>
          </p:cNvPr>
          <p:cNvSpPr/>
          <p:nvPr/>
        </p:nvSpPr>
        <p:spPr>
          <a:xfrm>
            <a:off x="3207689" y="3294640"/>
            <a:ext cx="1387490" cy="1236720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Cell Placement + </a:t>
            </a:r>
            <a:r>
              <a:rPr lang="en-US" altLang="zh-CN" sz="1400" dirty="0" err="1">
                <a:solidFill>
                  <a:schemeClr val="tx1"/>
                </a:solidFill>
              </a:rPr>
              <a:t>PreCTS</a:t>
            </a:r>
            <a:r>
              <a:rPr lang="en-US" altLang="zh-CN" sz="1400" dirty="0">
                <a:solidFill>
                  <a:schemeClr val="tx1"/>
                </a:solidFill>
              </a:rPr>
              <a:t> Optimization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412729EA-0F54-43C1-BCD2-168CF0A043B7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5400000" flipH="1" flipV="1">
            <a:off x="727695" y="2930229"/>
            <a:ext cx="4077872" cy="2286000"/>
          </a:xfrm>
          <a:prstGeom prst="bentConnector5">
            <a:avLst>
              <a:gd name="adj1" fmla="val -5606"/>
              <a:gd name="adj2" fmla="val 50000"/>
              <a:gd name="adj3" fmla="val 1056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菱形 9">
            <a:extLst>
              <a:ext uri="{FF2B5EF4-FFF2-40B4-BE49-F238E27FC236}">
                <a16:creationId xmlns:a16="http://schemas.microsoft.com/office/drawing/2014/main" id="{52906A58-4416-4F2B-B5CC-9A16572AA224}"/>
              </a:ext>
            </a:extLst>
          </p:cNvPr>
          <p:cNvSpPr/>
          <p:nvPr/>
        </p:nvSpPr>
        <p:spPr>
          <a:xfrm>
            <a:off x="3228009" y="5156765"/>
            <a:ext cx="1387490" cy="823320"/>
          </a:xfrm>
          <a:prstGeom prst="diamond">
            <a:avLst/>
          </a:prstGeom>
          <a:solidFill>
            <a:srgbClr val="D8D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FBA4A42-DDFA-4885-B0C2-E5765AB8EA6C}"/>
              </a:ext>
            </a:extLst>
          </p:cNvPr>
          <p:cNvSpPr txBox="1"/>
          <p:nvPr/>
        </p:nvSpPr>
        <p:spPr>
          <a:xfrm>
            <a:off x="3372967" y="5379410"/>
            <a:ext cx="120511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Met ?</a:t>
            </a:r>
            <a:endParaRPr lang="zh-CN" altLang="en-US" sz="1400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BBCC536-0C5E-4276-99D1-333DACD04AE0}"/>
              </a:ext>
            </a:extLst>
          </p:cNvPr>
          <p:cNvCxnSpPr>
            <a:cxnSpLocks/>
          </p:cNvCxnSpPr>
          <p:nvPr/>
        </p:nvCxnSpPr>
        <p:spPr>
          <a:xfrm flipV="1">
            <a:off x="3207689" y="5228245"/>
            <a:ext cx="0" cy="340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4D4E2F6-0AF4-4026-B662-B66805851D17}"/>
              </a:ext>
            </a:extLst>
          </p:cNvPr>
          <p:cNvSpPr/>
          <p:nvPr/>
        </p:nvSpPr>
        <p:spPr>
          <a:xfrm>
            <a:off x="5382285" y="2039374"/>
            <a:ext cx="1617243" cy="40778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706C56C-B456-4790-BE58-AD46DA03AEF2}"/>
              </a:ext>
            </a:extLst>
          </p:cNvPr>
          <p:cNvSpPr/>
          <p:nvPr/>
        </p:nvSpPr>
        <p:spPr>
          <a:xfrm>
            <a:off x="5488965" y="2304039"/>
            <a:ext cx="1387490" cy="1712873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Clock Tree Synthesis + Concurrent </a:t>
            </a:r>
            <a:r>
              <a:rPr lang="en-US" altLang="zh-CN" sz="1400" dirty="0" err="1">
                <a:solidFill>
                  <a:schemeClr val="tx1"/>
                </a:solidFill>
              </a:rPr>
              <a:t>PostCTS</a:t>
            </a:r>
            <a:r>
              <a:rPr lang="en-US" altLang="zh-CN" sz="1400" dirty="0">
                <a:solidFill>
                  <a:schemeClr val="tx1"/>
                </a:solidFill>
              </a:rPr>
              <a:t> Setup Fixing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7E1B5F0-8B29-4744-AB1C-D6C578416322}"/>
              </a:ext>
            </a:extLst>
          </p:cNvPr>
          <p:cNvSpPr/>
          <p:nvPr/>
        </p:nvSpPr>
        <p:spPr>
          <a:xfrm>
            <a:off x="5488965" y="4295402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 err="1">
                <a:solidFill>
                  <a:schemeClr val="tx1"/>
                </a:solidFill>
              </a:rPr>
              <a:t>PostCTS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Hold </a:t>
            </a:r>
            <a:r>
              <a:rPr lang="en-US" altLang="zh-CN" sz="1400" dirty="0" err="1">
                <a:solidFill>
                  <a:schemeClr val="tx1"/>
                </a:solidFill>
              </a:rPr>
              <a:t>FIxing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菱形 36">
            <a:extLst>
              <a:ext uri="{FF2B5EF4-FFF2-40B4-BE49-F238E27FC236}">
                <a16:creationId xmlns:a16="http://schemas.microsoft.com/office/drawing/2014/main" id="{42B74B67-6EBD-46ED-99D7-EF904B0A54BE}"/>
              </a:ext>
            </a:extLst>
          </p:cNvPr>
          <p:cNvSpPr/>
          <p:nvPr/>
        </p:nvSpPr>
        <p:spPr>
          <a:xfrm>
            <a:off x="5509285" y="5212646"/>
            <a:ext cx="1387490" cy="823320"/>
          </a:xfrm>
          <a:prstGeom prst="diamond">
            <a:avLst/>
          </a:prstGeom>
          <a:solidFill>
            <a:srgbClr val="D8D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0C57873-0D82-469E-8FD9-CBCC1256FCB0}"/>
              </a:ext>
            </a:extLst>
          </p:cNvPr>
          <p:cNvSpPr txBox="1"/>
          <p:nvPr/>
        </p:nvSpPr>
        <p:spPr>
          <a:xfrm>
            <a:off x="5654243" y="5384491"/>
            <a:ext cx="120511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Met ?</a:t>
            </a:r>
            <a:endParaRPr lang="zh-CN" altLang="en-US" sz="1400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F70F5B9-D08F-4DDE-80FF-16095F88D65B}"/>
              </a:ext>
            </a:extLst>
          </p:cNvPr>
          <p:cNvCxnSpPr>
            <a:cxnSpLocks/>
          </p:cNvCxnSpPr>
          <p:nvPr/>
        </p:nvCxnSpPr>
        <p:spPr>
          <a:xfrm flipV="1">
            <a:off x="5488965" y="5233326"/>
            <a:ext cx="0" cy="340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F995AB0-1085-424B-AE4A-8F2A8E0DDCEA}"/>
              </a:ext>
            </a:extLst>
          </p:cNvPr>
          <p:cNvSpPr/>
          <p:nvPr/>
        </p:nvSpPr>
        <p:spPr>
          <a:xfrm>
            <a:off x="7663561" y="2034292"/>
            <a:ext cx="1617243" cy="40778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5A832F1-1933-444E-9A3E-D5F5277CA853}"/>
              </a:ext>
            </a:extLst>
          </p:cNvPr>
          <p:cNvSpPr/>
          <p:nvPr/>
        </p:nvSpPr>
        <p:spPr>
          <a:xfrm>
            <a:off x="7770241" y="2298958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Routing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3523A3E-857C-4217-AD82-E82168A27EEE}"/>
              </a:ext>
            </a:extLst>
          </p:cNvPr>
          <p:cNvSpPr/>
          <p:nvPr/>
        </p:nvSpPr>
        <p:spPr>
          <a:xfrm>
            <a:off x="7770241" y="3294638"/>
            <a:ext cx="1387490" cy="1236721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 err="1">
                <a:solidFill>
                  <a:schemeClr val="tx1"/>
                </a:solidFill>
              </a:rPr>
              <a:t>PostRoute</a:t>
            </a:r>
            <a:r>
              <a:rPr lang="en-US" altLang="zh-CN" sz="1400" dirty="0">
                <a:solidFill>
                  <a:schemeClr val="tx1"/>
                </a:solidFill>
              </a:rPr>
              <a:t> Setup/Hold Optimization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菱形 44">
            <a:extLst>
              <a:ext uri="{FF2B5EF4-FFF2-40B4-BE49-F238E27FC236}">
                <a16:creationId xmlns:a16="http://schemas.microsoft.com/office/drawing/2014/main" id="{99A63F53-6F6D-4D64-B894-4BD95DCE20AA}"/>
              </a:ext>
            </a:extLst>
          </p:cNvPr>
          <p:cNvSpPr/>
          <p:nvPr/>
        </p:nvSpPr>
        <p:spPr>
          <a:xfrm>
            <a:off x="7790561" y="5156764"/>
            <a:ext cx="1387490" cy="823320"/>
          </a:xfrm>
          <a:prstGeom prst="diamond">
            <a:avLst/>
          </a:prstGeom>
          <a:solidFill>
            <a:srgbClr val="D8D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9223576-F684-4F02-A99D-4088394DAD1C}"/>
              </a:ext>
            </a:extLst>
          </p:cNvPr>
          <p:cNvSpPr txBox="1"/>
          <p:nvPr/>
        </p:nvSpPr>
        <p:spPr>
          <a:xfrm>
            <a:off x="7935519" y="5379409"/>
            <a:ext cx="120511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Met ?</a:t>
            </a:r>
            <a:endParaRPr lang="zh-CN" altLang="en-US" sz="1400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D9FDB66-F9E3-417B-B69C-5833ED1429C6}"/>
              </a:ext>
            </a:extLst>
          </p:cNvPr>
          <p:cNvCxnSpPr>
            <a:cxnSpLocks/>
          </p:cNvCxnSpPr>
          <p:nvPr/>
        </p:nvCxnSpPr>
        <p:spPr>
          <a:xfrm flipV="1">
            <a:off x="7770241" y="5228244"/>
            <a:ext cx="0" cy="340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9B0BD8D-3CA3-45CD-8F04-337D1FDCB1AA}"/>
              </a:ext>
            </a:extLst>
          </p:cNvPr>
          <p:cNvSpPr/>
          <p:nvPr/>
        </p:nvSpPr>
        <p:spPr>
          <a:xfrm>
            <a:off x="9944837" y="1991360"/>
            <a:ext cx="1617243" cy="40778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3617E54-416C-473C-8981-73068BC4527D}"/>
              </a:ext>
            </a:extLst>
          </p:cNvPr>
          <p:cNvSpPr/>
          <p:nvPr/>
        </p:nvSpPr>
        <p:spPr>
          <a:xfrm>
            <a:off x="10051517" y="2256026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Add Metal Fill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13003CA-7325-4E68-AAE6-9F8280375E14}"/>
              </a:ext>
            </a:extLst>
          </p:cNvPr>
          <p:cNvSpPr/>
          <p:nvPr/>
        </p:nvSpPr>
        <p:spPr>
          <a:xfrm>
            <a:off x="10051517" y="3251707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Physical Verification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5CA0CF3-9C39-4C21-80AE-2979568DC976}"/>
              </a:ext>
            </a:extLst>
          </p:cNvPr>
          <p:cNvSpPr/>
          <p:nvPr/>
        </p:nvSpPr>
        <p:spPr>
          <a:xfrm>
            <a:off x="10051517" y="4247388"/>
            <a:ext cx="1387490" cy="765206"/>
          </a:xfrm>
          <a:prstGeom prst="roundRect">
            <a:avLst/>
          </a:prstGeom>
          <a:solidFill>
            <a:srgbClr val="D8D85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Analysis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菱形 54">
            <a:extLst>
              <a:ext uri="{FF2B5EF4-FFF2-40B4-BE49-F238E27FC236}">
                <a16:creationId xmlns:a16="http://schemas.microsoft.com/office/drawing/2014/main" id="{63D74F26-6E3D-4212-9201-C2F989092205}"/>
              </a:ext>
            </a:extLst>
          </p:cNvPr>
          <p:cNvSpPr/>
          <p:nvPr/>
        </p:nvSpPr>
        <p:spPr>
          <a:xfrm>
            <a:off x="10051517" y="5113832"/>
            <a:ext cx="1387490" cy="823320"/>
          </a:xfrm>
          <a:prstGeom prst="diamond">
            <a:avLst/>
          </a:prstGeom>
          <a:solidFill>
            <a:srgbClr val="D8D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50739D-E2EA-4548-96FE-1DD68D2F3E72}"/>
              </a:ext>
            </a:extLst>
          </p:cNvPr>
          <p:cNvSpPr txBox="1"/>
          <p:nvPr/>
        </p:nvSpPr>
        <p:spPr>
          <a:xfrm>
            <a:off x="10216795" y="5336477"/>
            <a:ext cx="120511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</a:rPr>
              <a:t>Timing Met ?</a:t>
            </a:r>
            <a:endParaRPr lang="zh-CN" altLang="en-US" sz="1400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C07FA40-F736-488E-A9FC-308BEABF7D40}"/>
              </a:ext>
            </a:extLst>
          </p:cNvPr>
          <p:cNvCxnSpPr>
            <a:stCxn id="55" idx="1"/>
          </p:cNvCxnSpPr>
          <p:nvPr/>
        </p:nvCxnSpPr>
        <p:spPr>
          <a:xfrm flipV="1">
            <a:off x="10051517" y="5185312"/>
            <a:ext cx="0" cy="340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1A25D90A-CBF8-4214-AD21-F402DBEC2D90}"/>
              </a:ext>
            </a:extLst>
          </p:cNvPr>
          <p:cNvSpPr txBox="1"/>
          <p:nvPr/>
        </p:nvSpPr>
        <p:spPr>
          <a:xfrm>
            <a:off x="474802" y="1267099"/>
            <a:ext cx="273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n-ea"/>
                <a:ea typeface="+mn-ea"/>
              </a:rPr>
              <a:t>Design Initialization</a:t>
            </a:r>
            <a:endParaRPr lang="zh-CN" altLang="en-US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726CC69-E184-4438-A188-1DD8962B612E}"/>
              </a:ext>
            </a:extLst>
          </p:cNvPr>
          <p:cNvSpPr txBox="1"/>
          <p:nvPr/>
        </p:nvSpPr>
        <p:spPr>
          <a:xfrm>
            <a:off x="2988570" y="1255448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latin typeface="+mn-ea"/>
                <a:ea typeface="+mn-ea"/>
              </a:rPr>
              <a:t>PreCTS</a:t>
            </a:r>
            <a:r>
              <a:rPr lang="en-US" altLang="zh-CN" sz="1800" b="1" dirty="0">
                <a:latin typeface="+mn-ea"/>
                <a:ea typeface="+mn-ea"/>
              </a:rPr>
              <a:t> Flow</a:t>
            </a:r>
            <a:endParaRPr lang="zh-CN" altLang="en-US" b="1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80EECFE-E9AD-460B-AFA6-7F47E377A977}"/>
              </a:ext>
            </a:extLst>
          </p:cNvPr>
          <p:cNvSpPr txBox="1"/>
          <p:nvPr/>
        </p:nvSpPr>
        <p:spPr>
          <a:xfrm>
            <a:off x="5109044" y="1267099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latin typeface="+mn-ea"/>
                <a:ea typeface="+mn-ea"/>
              </a:rPr>
              <a:t>PostCTS</a:t>
            </a:r>
            <a:r>
              <a:rPr lang="en-US" altLang="zh-CN" sz="1800" b="1" dirty="0">
                <a:latin typeface="+mn-ea"/>
                <a:ea typeface="+mn-ea"/>
              </a:rPr>
              <a:t> Flow</a:t>
            </a:r>
            <a:endParaRPr lang="zh-CN" altLang="en-US" b="1" dirty="0"/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3E1A98E-CF4A-454C-98CB-25432CBDD0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05498" y="2947660"/>
            <a:ext cx="4077872" cy="2286000"/>
          </a:xfrm>
          <a:prstGeom prst="bentConnector5">
            <a:avLst>
              <a:gd name="adj1" fmla="val -5606"/>
              <a:gd name="adj2" fmla="val 50000"/>
              <a:gd name="adj3" fmla="val 1056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77EE4AF6-EE4A-4BA0-A777-C7B1D14E53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03133" y="2938198"/>
            <a:ext cx="4077872" cy="2286000"/>
          </a:xfrm>
          <a:prstGeom prst="bentConnector5">
            <a:avLst>
              <a:gd name="adj1" fmla="val -5606"/>
              <a:gd name="adj2" fmla="val 50000"/>
              <a:gd name="adj3" fmla="val 1056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8519E59F-0D05-47B2-9456-6F1D0D60A5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88370" y="2904397"/>
            <a:ext cx="4077872" cy="2286000"/>
          </a:xfrm>
          <a:prstGeom prst="bentConnector5">
            <a:avLst>
              <a:gd name="adj1" fmla="val -5606"/>
              <a:gd name="adj2" fmla="val 50000"/>
              <a:gd name="adj3" fmla="val 10560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851990E-8332-42B6-AF15-85424CBA230E}"/>
              </a:ext>
            </a:extLst>
          </p:cNvPr>
          <p:cNvSpPr txBox="1"/>
          <p:nvPr/>
        </p:nvSpPr>
        <p:spPr>
          <a:xfrm>
            <a:off x="7363434" y="1235390"/>
            <a:ext cx="2241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latin typeface="+mn-ea"/>
                <a:ea typeface="+mn-ea"/>
              </a:rPr>
              <a:t>PostRoutr</a:t>
            </a:r>
            <a:r>
              <a:rPr lang="en-US" altLang="zh-CN" b="1" dirty="0" err="1">
                <a:latin typeface="+mn-ea"/>
              </a:rPr>
              <a:t>e</a:t>
            </a:r>
            <a:r>
              <a:rPr lang="en-US" altLang="zh-CN" sz="1800" b="1" dirty="0">
                <a:latin typeface="+mn-ea"/>
                <a:ea typeface="+mn-ea"/>
              </a:rPr>
              <a:t> Flow</a:t>
            </a:r>
            <a:endParaRPr lang="zh-CN" altLang="en-US" b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8DDDD9F-4420-4BCB-9358-A3DD27EB799D}"/>
              </a:ext>
            </a:extLst>
          </p:cNvPr>
          <p:cNvSpPr txBox="1"/>
          <p:nvPr/>
        </p:nvSpPr>
        <p:spPr>
          <a:xfrm>
            <a:off x="9695063" y="1240616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+mn-ea"/>
                <a:ea typeface="+mn-ea"/>
              </a:rPr>
              <a:t>Signoff</a:t>
            </a:r>
            <a:endParaRPr lang="zh-CN" altLang="en-US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D024EAC-90EC-452A-99CE-DDA043D4959D}"/>
              </a:ext>
            </a:extLst>
          </p:cNvPr>
          <p:cNvSpPr txBox="1"/>
          <p:nvPr/>
        </p:nvSpPr>
        <p:spPr>
          <a:xfrm>
            <a:off x="746846" y="6416745"/>
            <a:ext cx="2286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n-ea"/>
                <a:ea typeface="+mn-ea"/>
              </a:rPr>
              <a:t>Init &amp; floorplan</a:t>
            </a:r>
            <a:endParaRPr lang="zh-CN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0D33732-A605-4340-81B8-255F7F2BD5BC}"/>
              </a:ext>
            </a:extLst>
          </p:cNvPr>
          <p:cNvSpPr txBox="1"/>
          <p:nvPr/>
        </p:nvSpPr>
        <p:spPr>
          <a:xfrm>
            <a:off x="3260613" y="6405094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+mn-ea"/>
                <a:ea typeface="+mn-ea"/>
              </a:rPr>
              <a:t>Place</a:t>
            </a:r>
            <a:endParaRPr lang="zh-CN" altLang="en-US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22BF651-7942-4200-ADA7-EED6D8ACC60F}"/>
              </a:ext>
            </a:extLst>
          </p:cNvPr>
          <p:cNvSpPr txBox="1"/>
          <p:nvPr/>
        </p:nvSpPr>
        <p:spPr>
          <a:xfrm>
            <a:off x="5381087" y="6416745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+mn-ea"/>
              </a:rPr>
              <a:t>C</a:t>
            </a:r>
            <a:r>
              <a:rPr lang="en-US" altLang="zh-CN" sz="1800" b="1" dirty="0">
                <a:latin typeface="+mn-ea"/>
                <a:ea typeface="+mn-ea"/>
              </a:rPr>
              <a:t>TS</a:t>
            </a:r>
            <a:endParaRPr lang="zh-CN" altLang="en-US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DC7EE48-E7C8-43C1-B1D0-C1257C4ED127}"/>
              </a:ext>
            </a:extLst>
          </p:cNvPr>
          <p:cNvSpPr txBox="1"/>
          <p:nvPr/>
        </p:nvSpPr>
        <p:spPr>
          <a:xfrm>
            <a:off x="7551122" y="6416745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+mn-ea"/>
                <a:ea typeface="+mn-ea"/>
              </a:rPr>
              <a:t>Route</a:t>
            </a:r>
            <a:endParaRPr lang="zh-CN" altLang="en-US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A89771F-8AA4-4D72-BE0B-A16B1D24FE40}"/>
              </a:ext>
            </a:extLst>
          </p:cNvPr>
          <p:cNvSpPr txBox="1"/>
          <p:nvPr/>
        </p:nvSpPr>
        <p:spPr>
          <a:xfrm>
            <a:off x="9832398" y="6395282"/>
            <a:ext cx="197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+mn-ea"/>
                <a:ea typeface="+mn-ea"/>
              </a:rPr>
              <a:t>Chip finish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8217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3512145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zh-CN" altLang="en-US" sz="2800" b="1" dirty="0">
                <a:latin typeface="+mn-ea"/>
                <a:ea typeface="+mn-ea"/>
              </a:rPr>
              <a:t>输入输出</a:t>
            </a:r>
            <a:endParaRPr lang="en-US" altLang="zh-CN" sz="2800" b="1" dirty="0">
              <a:latin typeface="+mn-ea"/>
              <a:ea typeface="+mn-ea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052DAB3-8A04-49A6-B9E9-D8B283E8D924}"/>
              </a:ext>
            </a:extLst>
          </p:cNvPr>
          <p:cNvSpPr/>
          <p:nvPr/>
        </p:nvSpPr>
        <p:spPr>
          <a:xfrm>
            <a:off x="1546266" y="2708997"/>
            <a:ext cx="2430346" cy="31274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699858E-16FA-4EF9-9C8F-315EBACA3436}"/>
              </a:ext>
            </a:extLst>
          </p:cNvPr>
          <p:cNvSpPr txBox="1"/>
          <p:nvPr/>
        </p:nvSpPr>
        <p:spPr>
          <a:xfrm>
            <a:off x="1690334" y="2741402"/>
            <a:ext cx="2390452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网表或</a:t>
            </a:r>
            <a:r>
              <a:rPr lang="en-US" altLang="zh-CN" sz="1600" b="1" dirty="0" err="1">
                <a:latin typeface="+mn-ea"/>
              </a:rPr>
              <a:t>dft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sdc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std,IO,macro</a:t>
            </a:r>
            <a:r>
              <a:rPr lang="zh-CN" altLang="en-US" sz="1600" b="1" dirty="0">
                <a:latin typeface="+mn-ea"/>
              </a:rPr>
              <a:t>时序库</a:t>
            </a:r>
            <a:r>
              <a:rPr lang="en-US" altLang="zh-CN" sz="1600" b="1" dirty="0">
                <a:latin typeface="+mn-ea"/>
              </a:rPr>
              <a:t>(*.lib)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std,IO,macro</a:t>
            </a:r>
            <a:r>
              <a:rPr lang="zh-CN" altLang="en-US" sz="1600" b="1" dirty="0">
                <a:latin typeface="+mn-ea"/>
              </a:rPr>
              <a:t>物理库</a:t>
            </a:r>
            <a:r>
              <a:rPr lang="en-US" altLang="zh-CN" sz="1600" b="1" dirty="0">
                <a:latin typeface="+mn-ea"/>
              </a:rPr>
              <a:t>(*.</a:t>
            </a:r>
            <a:r>
              <a:rPr lang="en-US" altLang="zh-CN" sz="1600" b="1" dirty="0" err="1">
                <a:latin typeface="+mn-ea"/>
              </a:rPr>
              <a:t>lef</a:t>
            </a:r>
            <a:r>
              <a:rPr lang="en-US" altLang="zh-CN" sz="1600" b="1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rc</a:t>
            </a:r>
            <a:r>
              <a:rPr lang="en-US" altLang="zh-CN" sz="1600" b="1" dirty="0">
                <a:latin typeface="+mn-ea"/>
              </a:rPr>
              <a:t> tech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pr tech file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223A57E-B7F9-4B3B-939E-653235802B9E}"/>
              </a:ext>
            </a:extLst>
          </p:cNvPr>
          <p:cNvSpPr txBox="1"/>
          <p:nvPr/>
        </p:nvSpPr>
        <p:spPr>
          <a:xfrm>
            <a:off x="241970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输入</a:t>
            </a:r>
            <a:endParaRPr lang="zh-CN" altLang="en-US" dirty="0">
              <a:solidFill>
                <a:srgbClr val="AE1324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CDC823A-4FD3-4236-9F87-1FED46A6B588}"/>
              </a:ext>
            </a:extLst>
          </p:cNvPr>
          <p:cNvCxnSpPr>
            <a:cxnSpLocks/>
          </p:cNvCxnSpPr>
          <p:nvPr/>
        </p:nvCxnSpPr>
        <p:spPr>
          <a:xfrm>
            <a:off x="4398376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7C39D10-CB0F-4436-B876-AC228ED0FD49}"/>
              </a:ext>
            </a:extLst>
          </p:cNvPr>
          <p:cNvCxnSpPr>
            <a:cxnSpLocks/>
          </p:cNvCxnSpPr>
          <p:nvPr/>
        </p:nvCxnSpPr>
        <p:spPr>
          <a:xfrm>
            <a:off x="7488820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4C54326-A88A-4C17-B391-AB4C7E46D393}"/>
              </a:ext>
            </a:extLst>
          </p:cNvPr>
          <p:cNvSpPr txBox="1"/>
          <p:nvPr/>
        </p:nvSpPr>
        <p:spPr>
          <a:xfrm>
            <a:off x="872951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输出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7C2064C-2473-4254-8901-D21DA3847495}"/>
              </a:ext>
            </a:extLst>
          </p:cNvPr>
          <p:cNvSpPr/>
          <p:nvPr/>
        </p:nvSpPr>
        <p:spPr>
          <a:xfrm>
            <a:off x="5245036" y="3843504"/>
            <a:ext cx="1317709" cy="644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</a:t>
            </a:r>
            <a:r>
              <a:rPr lang="zh-CN" altLang="en-US" dirty="0"/>
              <a:t>工具</a:t>
            </a:r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D0F82E7A-B58E-4108-AE09-0D5C1F9BECBA}"/>
              </a:ext>
            </a:extLst>
          </p:cNvPr>
          <p:cNvSpPr/>
          <p:nvPr/>
        </p:nvSpPr>
        <p:spPr>
          <a:xfrm>
            <a:off x="4560424" y="3981694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0B1DFB41-83DB-422E-9C59-A880A3D89D0A}"/>
              </a:ext>
            </a:extLst>
          </p:cNvPr>
          <p:cNvSpPr/>
          <p:nvPr/>
        </p:nvSpPr>
        <p:spPr>
          <a:xfrm>
            <a:off x="6857252" y="3975970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F4A5029A-F7C0-45FE-ADF0-82B47FB099D2}"/>
              </a:ext>
            </a:extLst>
          </p:cNvPr>
          <p:cNvSpPr/>
          <p:nvPr/>
        </p:nvSpPr>
        <p:spPr>
          <a:xfrm>
            <a:off x="7894861" y="2737679"/>
            <a:ext cx="2430346" cy="31274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4720ECD-1701-47A7-A101-3AA35BA4B57D}"/>
              </a:ext>
            </a:extLst>
          </p:cNvPr>
          <p:cNvSpPr txBox="1"/>
          <p:nvPr/>
        </p:nvSpPr>
        <p:spPr>
          <a:xfrm>
            <a:off x="8037981" y="2819059"/>
            <a:ext cx="2390452" cy="263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pr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pg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lvs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def</a:t>
            </a:r>
            <a:r>
              <a:rPr lang="zh-CN" altLang="en-US" sz="1600" b="1" dirty="0">
                <a:latin typeface="+mn-ea"/>
              </a:rPr>
              <a:t>文件 </a:t>
            </a:r>
            <a:r>
              <a:rPr lang="en-US" altLang="zh-CN" sz="1600" b="1" dirty="0">
                <a:latin typeface="+mn-ea"/>
              </a:rPr>
              <a:t>(design exchanged format)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gds</a:t>
            </a:r>
            <a:r>
              <a:rPr lang="zh-CN" altLang="en-US" sz="1600" b="1" dirty="0">
                <a:latin typeface="+mn-ea"/>
              </a:rPr>
              <a:t>文件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报告</a:t>
            </a:r>
          </a:p>
        </p:txBody>
      </p:sp>
    </p:spTree>
    <p:extLst>
      <p:ext uri="{BB962C8B-B14F-4D97-AF65-F5344CB8AC3E}">
        <p14:creationId xmlns:p14="http://schemas.microsoft.com/office/powerpoint/2010/main" val="287328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84240" cy="399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 err="1">
                <a:latin typeface="+mn-ea"/>
                <a:ea typeface="+mn-ea"/>
              </a:rPr>
              <a:t>init</a:t>
            </a:r>
            <a:r>
              <a:rPr lang="en-US" altLang="zh-CN" sz="2800" b="1" dirty="0">
                <a:latin typeface="+mn-ea"/>
                <a:ea typeface="+mn-ea"/>
              </a:rPr>
              <a:t> &amp; floorplan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◼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读入设计数据 </a:t>
            </a:r>
            <a:endParaRPr lang="en-US" altLang="zh-CN" sz="2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IO ring</a:t>
            </a:r>
            <a:r>
              <a:rPr lang="zh-CN" altLang="en-US" sz="2400" b="1" dirty="0">
                <a:latin typeface="+mn-ea"/>
                <a:ea typeface="+mn-ea"/>
              </a:rPr>
              <a:t>设计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Macro </a:t>
            </a:r>
            <a:r>
              <a:rPr lang="zh-CN" altLang="en-US" sz="2400" b="1" dirty="0">
                <a:latin typeface="+mn-ea"/>
                <a:ea typeface="+mn-ea"/>
              </a:rPr>
              <a:t>摆放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Powerplan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物理</a:t>
            </a:r>
            <a:r>
              <a:rPr lang="en-US" altLang="zh-CN" sz="2400" b="1" dirty="0">
                <a:latin typeface="+mn-ea"/>
                <a:ea typeface="+mn-ea"/>
              </a:rPr>
              <a:t>cell</a:t>
            </a:r>
            <a:r>
              <a:rPr lang="zh-CN" altLang="en-US" sz="2400" b="1" dirty="0">
                <a:latin typeface="+mn-ea"/>
                <a:ea typeface="+mn-ea"/>
              </a:rPr>
              <a:t>放置，</a:t>
            </a:r>
            <a:r>
              <a:rPr lang="en-US" altLang="zh-CN" sz="2400" b="1" dirty="0" err="1">
                <a:latin typeface="+mn-ea"/>
                <a:ea typeface="+mn-ea"/>
              </a:rPr>
              <a:t>esd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 err="1">
                <a:latin typeface="+mn-ea"/>
                <a:ea typeface="+mn-ea"/>
              </a:rPr>
              <a:t>welltap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相关检查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A8EC32-835F-481C-A7A8-CD6653132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564" y="2543874"/>
            <a:ext cx="5040000" cy="26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8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84240" cy="399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 err="1">
                <a:latin typeface="+mn-ea"/>
                <a:ea typeface="+mn-ea"/>
              </a:rPr>
              <a:t>init</a:t>
            </a:r>
            <a:r>
              <a:rPr lang="en-US" altLang="zh-CN" sz="2800" b="1" dirty="0">
                <a:latin typeface="+mn-ea"/>
                <a:ea typeface="+mn-ea"/>
              </a:rPr>
              <a:t> &amp; floorplan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读入设计数据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◼ 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IO ring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设计 </a:t>
            </a:r>
            <a:endParaRPr lang="en-US" altLang="zh-CN" sz="2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Macro </a:t>
            </a:r>
            <a:r>
              <a:rPr lang="zh-CN" altLang="en-US" sz="2400" b="1" dirty="0">
                <a:latin typeface="+mn-ea"/>
                <a:ea typeface="+mn-ea"/>
              </a:rPr>
              <a:t>摆放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Powerplan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物理</a:t>
            </a:r>
            <a:r>
              <a:rPr lang="en-US" altLang="zh-CN" sz="2400" b="1" dirty="0">
                <a:latin typeface="+mn-ea"/>
                <a:ea typeface="+mn-ea"/>
              </a:rPr>
              <a:t>cell</a:t>
            </a:r>
            <a:r>
              <a:rPr lang="zh-CN" altLang="en-US" sz="2400" b="1" dirty="0">
                <a:latin typeface="+mn-ea"/>
                <a:ea typeface="+mn-ea"/>
              </a:rPr>
              <a:t>放置，</a:t>
            </a:r>
            <a:r>
              <a:rPr lang="en-US" altLang="zh-CN" sz="2400" b="1" dirty="0" err="1">
                <a:latin typeface="+mn-ea"/>
                <a:ea typeface="+mn-ea"/>
              </a:rPr>
              <a:t>esd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 err="1">
                <a:latin typeface="+mn-ea"/>
                <a:ea typeface="+mn-ea"/>
              </a:rPr>
              <a:t>welltap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相关检查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D9E039C-5F3F-4EC1-B508-38DDBBAC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592" y="1260630"/>
            <a:ext cx="5040000" cy="3477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FD8EF1-5F14-4107-A8C4-A774471B5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556" y="5165962"/>
            <a:ext cx="5040000" cy="1438052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B7A19740-96A8-42EF-881A-EDC224440D57}"/>
              </a:ext>
            </a:extLst>
          </p:cNvPr>
          <p:cNvSpPr/>
          <p:nvPr/>
        </p:nvSpPr>
        <p:spPr>
          <a:xfrm>
            <a:off x="7887809" y="4313722"/>
            <a:ext cx="501589" cy="4149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833D97A-0F3A-4375-A75D-5133C8C0EE78}"/>
              </a:ext>
            </a:extLst>
          </p:cNvPr>
          <p:cNvCxnSpPr>
            <a:cxnSpLocks/>
          </p:cNvCxnSpPr>
          <p:nvPr/>
        </p:nvCxnSpPr>
        <p:spPr>
          <a:xfrm flipH="1">
            <a:off x="6317556" y="4621273"/>
            <a:ext cx="1570253" cy="544689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C8B8F9C-045B-4F82-A714-C4B51E0B4EBB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8315942" y="4667875"/>
            <a:ext cx="3012650" cy="507692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10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84240" cy="399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 err="1">
                <a:latin typeface="+mn-ea"/>
                <a:ea typeface="+mn-ea"/>
              </a:rPr>
              <a:t>init</a:t>
            </a:r>
            <a:r>
              <a:rPr lang="en-US" altLang="zh-CN" sz="2800" b="1" dirty="0">
                <a:latin typeface="+mn-ea"/>
                <a:ea typeface="+mn-ea"/>
              </a:rPr>
              <a:t> &amp; floorplan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读入设计数据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IO ring</a:t>
            </a:r>
            <a:r>
              <a:rPr lang="zh-CN" altLang="en-US" sz="2400" b="1" dirty="0">
                <a:latin typeface="+mn-ea"/>
                <a:ea typeface="+mn-ea"/>
              </a:rPr>
              <a:t>设计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    ◼ 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Macro 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摆放 </a:t>
            </a:r>
            <a:endParaRPr lang="en-US" altLang="zh-CN" sz="2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Powerplan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物理</a:t>
            </a:r>
            <a:r>
              <a:rPr lang="en-US" altLang="zh-CN" sz="2400" b="1" dirty="0">
                <a:latin typeface="+mn-ea"/>
                <a:ea typeface="+mn-ea"/>
              </a:rPr>
              <a:t>cell</a:t>
            </a:r>
            <a:r>
              <a:rPr lang="zh-CN" altLang="en-US" sz="2400" b="1" dirty="0">
                <a:latin typeface="+mn-ea"/>
                <a:ea typeface="+mn-ea"/>
              </a:rPr>
              <a:t>放置，</a:t>
            </a:r>
            <a:r>
              <a:rPr lang="en-US" altLang="zh-CN" sz="2400" b="1" dirty="0" err="1">
                <a:latin typeface="+mn-ea"/>
                <a:ea typeface="+mn-ea"/>
              </a:rPr>
              <a:t>esd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 err="1">
                <a:latin typeface="+mn-ea"/>
                <a:ea typeface="+mn-ea"/>
              </a:rPr>
              <a:t>welltap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相关检查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AC15774-04ED-486F-9B52-9BBD97D65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614" y="2239980"/>
            <a:ext cx="5040000" cy="34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/>
          </a:bodyPr>
          <a:lstStyle/>
          <a:p>
            <a:r>
              <a:rPr lang="zh-CN" altLang="en-US" dirty="0"/>
              <a:t>一、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后端概述及流程简介 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A71FBE-6616-4701-B885-9F5CDBB72839}"/>
              </a:ext>
            </a:extLst>
          </p:cNvPr>
          <p:cNvSpPr txBox="1"/>
          <p:nvPr/>
        </p:nvSpPr>
        <p:spPr>
          <a:xfrm>
            <a:off x="815009" y="1154967"/>
            <a:ext cx="11040122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后端设计：</a:t>
            </a:r>
            <a:r>
              <a:rPr lang="zh-CN" altLang="en-US" sz="2400" b="1" dirty="0">
                <a:latin typeface="+mn-ea"/>
              </a:rPr>
              <a:t>也叫物理设计，一般指芯片设计中从 </a:t>
            </a:r>
            <a:r>
              <a:rPr lang="en-US" altLang="zh-CN" sz="2400" b="1" dirty="0">
                <a:latin typeface="+mn-ea"/>
              </a:rPr>
              <a:t>netlist </a:t>
            </a:r>
            <a:r>
              <a:rPr lang="zh-CN" altLang="en-US" sz="2400" b="1" dirty="0">
                <a:latin typeface="+mn-ea"/>
              </a:rPr>
              <a:t>（或者 </a:t>
            </a:r>
            <a:r>
              <a:rPr lang="en-US" altLang="zh-CN" sz="2400" b="1" dirty="0">
                <a:latin typeface="+mn-ea"/>
              </a:rPr>
              <a:t>RTL</a:t>
            </a:r>
            <a:r>
              <a:rPr lang="zh-CN" altLang="en-US" sz="2400" b="1" dirty="0">
                <a:latin typeface="+mn-ea"/>
              </a:rPr>
              <a:t>） 到 </a:t>
            </a:r>
            <a:r>
              <a:rPr lang="en-US" altLang="zh-CN" sz="2400" b="1" dirty="0">
                <a:latin typeface="+mn-ea"/>
              </a:rPr>
              <a:t>GDS </a:t>
            </a:r>
            <a:r>
              <a:rPr lang="zh-CN" altLang="en-US" sz="2400" b="1" dirty="0">
                <a:latin typeface="+mn-ea"/>
              </a:rPr>
              <a:t>的设计过程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F7D470-14A6-42BB-B628-4EA8F0AEAEA9}"/>
              </a:ext>
            </a:extLst>
          </p:cNvPr>
          <p:cNvSpPr txBox="1"/>
          <p:nvPr/>
        </p:nvSpPr>
        <p:spPr>
          <a:xfrm>
            <a:off x="177343" y="4283340"/>
            <a:ext cx="76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Times New Roman" panose="02020603050405020304" pitchFamily="18" charset="0"/>
              </a:rPr>
              <a:t>IDM </a:t>
            </a:r>
            <a:endParaRPr lang="zh-CN" altLang="en-US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双大括号 5">
            <a:extLst>
              <a:ext uri="{FF2B5EF4-FFF2-40B4-BE49-F238E27FC236}">
                <a16:creationId xmlns:a16="http://schemas.microsoft.com/office/drawing/2014/main" id="{43B570D5-DC71-401A-8612-8CA853873BF8}"/>
              </a:ext>
            </a:extLst>
          </p:cNvPr>
          <p:cNvSpPr/>
          <p:nvPr/>
        </p:nvSpPr>
        <p:spPr>
          <a:xfrm>
            <a:off x="838200" y="3488590"/>
            <a:ext cx="12502895" cy="194054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6F3C2B-34DA-4592-A84A-EEFCD99D1408}"/>
              </a:ext>
            </a:extLst>
          </p:cNvPr>
          <p:cNvSpPr txBox="1"/>
          <p:nvPr/>
        </p:nvSpPr>
        <p:spPr>
          <a:xfrm>
            <a:off x="1161907" y="3267349"/>
            <a:ext cx="124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Times New Roman" panose="02020603050405020304" pitchFamily="18" charset="0"/>
              </a:rPr>
              <a:t>Fabless</a:t>
            </a:r>
            <a:endParaRPr lang="zh-CN" altLang="en-US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617314-F2A4-4AFA-832A-0FA01A17106E}"/>
              </a:ext>
            </a:extLst>
          </p:cNvPr>
          <p:cNvSpPr txBox="1"/>
          <p:nvPr/>
        </p:nvSpPr>
        <p:spPr>
          <a:xfrm>
            <a:off x="1129682" y="5237130"/>
            <a:ext cx="11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Times New Roman" panose="02020603050405020304" pitchFamily="18" charset="0"/>
              </a:rPr>
              <a:t>Foundry </a:t>
            </a:r>
            <a:endParaRPr lang="zh-CN" altLang="en-US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双大括号 22">
            <a:extLst>
              <a:ext uri="{FF2B5EF4-FFF2-40B4-BE49-F238E27FC236}">
                <a16:creationId xmlns:a16="http://schemas.microsoft.com/office/drawing/2014/main" id="{CB643856-12BA-4B42-9063-540C5BAF761C}"/>
              </a:ext>
            </a:extLst>
          </p:cNvPr>
          <p:cNvSpPr/>
          <p:nvPr/>
        </p:nvSpPr>
        <p:spPr>
          <a:xfrm>
            <a:off x="2134142" y="2819496"/>
            <a:ext cx="10505784" cy="119652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61310B-BB6E-4560-B936-FA80BD1A6239}"/>
              </a:ext>
            </a:extLst>
          </p:cNvPr>
          <p:cNvSpPr txBox="1"/>
          <p:nvPr/>
        </p:nvSpPr>
        <p:spPr>
          <a:xfrm>
            <a:off x="2454679" y="2702955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前端开发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A2729F-F71C-431A-A8AC-37AE42F00FF6}"/>
              </a:ext>
            </a:extLst>
          </p:cNvPr>
          <p:cNvSpPr txBox="1"/>
          <p:nvPr/>
        </p:nvSpPr>
        <p:spPr>
          <a:xfrm>
            <a:off x="2454678" y="3824690"/>
            <a:ext cx="128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后端开发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26" name="双大括号 25">
            <a:extLst>
              <a:ext uri="{FF2B5EF4-FFF2-40B4-BE49-F238E27FC236}">
                <a16:creationId xmlns:a16="http://schemas.microsoft.com/office/drawing/2014/main" id="{EA81F67E-6713-4031-A1E5-9BE18744AF00}"/>
              </a:ext>
            </a:extLst>
          </p:cNvPr>
          <p:cNvSpPr/>
          <p:nvPr/>
        </p:nvSpPr>
        <p:spPr>
          <a:xfrm>
            <a:off x="2210540" y="5088199"/>
            <a:ext cx="10429386" cy="67369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88456C-0479-4E39-87AE-A87AA0FDE712}"/>
              </a:ext>
            </a:extLst>
          </p:cNvPr>
          <p:cNvSpPr txBox="1"/>
          <p:nvPr/>
        </p:nvSpPr>
        <p:spPr>
          <a:xfrm>
            <a:off x="2454678" y="4895778"/>
            <a:ext cx="71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制造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086C4C-328C-40F6-B94C-CA13DEE25A47}"/>
              </a:ext>
            </a:extLst>
          </p:cNvPr>
          <p:cNvSpPr txBox="1"/>
          <p:nvPr/>
        </p:nvSpPr>
        <p:spPr>
          <a:xfrm>
            <a:off x="2464175" y="5584979"/>
            <a:ext cx="71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封测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57283D4-55DD-4BD4-9629-14752F6B440B}"/>
              </a:ext>
            </a:extLst>
          </p:cNvPr>
          <p:cNvSpPr txBox="1"/>
          <p:nvPr/>
        </p:nvSpPr>
        <p:spPr>
          <a:xfrm>
            <a:off x="3710869" y="2359694"/>
            <a:ext cx="25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市场需求定义芯片规格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482E6A-B33A-4F76-B872-5F8718B670B0}"/>
              </a:ext>
            </a:extLst>
          </p:cNvPr>
          <p:cNvSpPr txBox="1"/>
          <p:nvPr/>
        </p:nvSpPr>
        <p:spPr>
          <a:xfrm>
            <a:off x="3710869" y="2813910"/>
            <a:ext cx="295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架构制定及</a:t>
            </a:r>
            <a:r>
              <a:rPr lang="en-US" altLang="zh-CN" dirty="0"/>
              <a:t>RTL</a:t>
            </a:r>
            <a:r>
              <a:rPr lang="zh-CN" altLang="en-US" dirty="0"/>
              <a:t>开发，验证，仿真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8C9BF-33A0-45CB-9667-950CB6E0C1DB}"/>
              </a:ext>
            </a:extLst>
          </p:cNvPr>
          <p:cNvSpPr txBox="1"/>
          <p:nvPr/>
        </p:nvSpPr>
        <p:spPr>
          <a:xfrm>
            <a:off x="3710870" y="3511962"/>
            <a:ext cx="308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物理实现，布局布线到时序收敛的过程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4D350EF-EB2A-4CDC-8DD3-197C508779E6}"/>
              </a:ext>
            </a:extLst>
          </p:cNvPr>
          <p:cNvSpPr txBox="1"/>
          <p:nvPr/>
        </p:nvSpPr>
        <p:spPr>
          <a:xfrm>
            <a:off x="3704322" y="4141864"/>
            <a:ext cx="301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物理验证，检查设计是否满足工艺制造的要求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E6121E3-A0F8-49E2-8D09-27154B893681}"/>
              </a:ext>
            </a:extLst>
          </p:cNvPr>
          <p:cNvSpPr txBox="1"/>
          <p:nvPr/>
        </p:nvSpPr>
        <p:spPr>
          <a:xfrm>
            <a:off x="3704322" y="4903533"/>
            <a:ext cx="266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Foundry</a:t>
            </a:r>
            <a:r>
              <a:rPr lang="zh-CN" altLang="en-US" dirty="0"/>
              <a:t>根据</a:t>
            </a:r>
            <a:r>
              <a:rPr lang="en-US" altLang="zh-CN" dirty="0"/>
              <a:t>GDS</a:t>
            </a:r>
            <a:r>
              <a:rPr lang="zh-CN" altLang="en-US" dirty="0"/>
              <a:t>生产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115D253-8762-4013-920D-703E479F771B}"/>
              </a:ext>
            </a:extLst>
          </p:cNvPr>
          <p:cNvSpPr txBox="1"/>
          <p:nvPr/>
        </p:nvSpPr>
        <p:spPr>
          <a:xfrm>
            <a:off x="3704322" y="5587620"/>
            <a:ext cx="235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封装和测试芯片 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7820AC0-4744-4897-AC69-4959F3DD2224}"/>
              </a:ext>
            </a:extLst>
          </p:cNvPr>
          <p:cNvCxnSpPr/>
          <p:nvPr/>
        </p:nvCxnSpPr>
        <p:spPr>
          <a:xfrm>
            <a:off x="2225143" y="4859219"/>
            <a:ext cx="450413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C56A9FD-1BED-4423-BFDC-ED971B913B26}"/>
              </a:ext>
            </a:extLst>
          </p:cNvPr>
          <p:cNvCxnSpPr>
            <a:cxnSpLocks/>
          </p:cNvCxnSpPr>
          <p:nvPr/>
        </p:nvCxnSpPr>
        <p:spPr>
          <a:xfrm flipV="1">
            <a:off x="3803745" y="3460241"/>
            <a:ext cx="2863385" cy="170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双大括号 35">
            <a:extLst>
              <a:ext uri="{FF2B5EF4-FFF2-40B4-BE49-F238E27FC236}">
                <a16:creationId xmlns:a16="http://schemas.microsoft.com/office/drawing/2014/main" id="{0462661F-AB7B-4068-B6A6-357A95A9C476}"/>
              </a:ext>
            </a:extLst>
          </p:cNvPr>
          <p:cNvSpPr/>
          <p:nvPr/>
        </p:nvSpPr>
        <p:spPr>
          <a:xfrm>
            <a:off x="3568824" y="2555772"/>
            <a:ext cx="10505784" cy="67369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双大括号 36">
            <a:extLst>
              <a:ext uri="{FF2B5EF4-FFF2-40B4-BE49-F238E27FC236}">
                <a16:creationId xmlns:a16="http://schemas.microsoft.com/office/drawing/2014/main" id="{FEFBB741-5686-4039-8F32-680688E9CA33}"/>
              </a:ext>
            </a:extLst>
          </p:cNvPr>
          <p:cNvSpPr/>
          <p:nvPr/>
        </p:nvSpPr>
        <p:spPr>
          <a:xfrm>
            <a:off x="3568824" y="3779278"/>
            <a:ext cx="10505784" cy="67369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DAA577-B81D-44A7-ADCC-E0603BEF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448" y="2284086"/>
            <a:ext cx="4469931" cy="36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84240" cy="399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 err="1">
                <a:latin typeface="+mn-ea"/>
                <a:ea typeface="+mn-ea"/>
              </a:rPr>
              <a:t>init</a:t>
            </a:r>
            <a:r>
              <a:rPr lang="en-US" altLang="zh-CN" sz="2800" b="1" dirty="0">
                <a:latin typeface="+mn-ea"/>
                <a:ea typeface="+mn-ea"/>
              </a:rPr>
              <a:t> &amp; floorplan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读入设计数据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IO ring</a:t>
            </a:r>
            <a:r>
              <a:rPr lang="zh-CN" altLang="en-US" sz="2400" b="1" dirty="0">
                <a:latin typeface="+mn-ea"/>
                <a:ea typeface="+mn-ea"/>
              </a:rPr>
              <a:t>设计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Macro </a:t>
            </a:r>
            <a:r>
              <a:rPr lang="zh-CN" altLang="en-US" sz="2400" b="1" dirty="0">
                <a:latin typeface="+mn-ea"/>
                <a:ea typeface="+mn-ea"/>
              </a:rPr>
              <a:t>摆放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solidFill>
                  <a:srgbClr val="C00000"/>
                </a:solidFill>
                <a:latin typeface="+mn-ea"/>
                <a:ea typeface="+mn-ea"/>
              </a:rPr>
              <a:t>Powerplan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物理</a:t>
            </a:r>
            <a:r>
              <a:rPr lang="en-US" altLang="zh-CN" sz="2400" b="1" dirty="0">
                <a:latin typeface="+mn-ea"/>
                <a:ea typeface="+mn-ea"/>
              </a:rPr>
              <a:t>cell</a:t>
            </a:r>
            <a:r>
              <a:rPr lang="zh-CN" altLang="en-US" sz="2400" b="1" dirty="0">
                <a:latin typeface="+mn-ea"/>
                <a:ea typeface="+mn-ea"/>
              </a:rPr>
              <a:t>放置，</a:t>
            </a:r>
            <a:r>
              <a:rPr lang="en-US" altLang="zh-CN" sz="2400" b="1" dirty="0" err="1">
                <a:latin typeface="+mn-ea"/>
                <a:ea typeface="+mn-ea"/>
              </a:rPr>
              <a:t>esd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 err="1">
                <a:latin typeface="+mn-ea"/>
                <a:ea typeface="+mn-ea"/>
              </a:rPr>
              <a:t>welltap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相关检查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D8DB762-C8AC-4F72-AD24-207981F5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946" y="1389297"/>
            <a:ext cx="5040000" cy="3429421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234116E4-0C00-43D5-B7BF-984958EB47E3}"/>
              </a:ext>
            </a:extLst>
          </p:cNvPr>
          <p:cNvSpPr/>
          <p:nvPr/>
        </p:nvSpPr>
        <p:spPr>
          <a:xfrm>
            <a:off x="7005626" y="3941882"/>
            <a:ext cx="518539" cy="3624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3FE0FA9-0441-475D-91E0-912D0A81A13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361254" y="4123122"/>
            <a:ext cx="4644372" cy="1052445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D361901-9B38-4247-8C3A-0FE9DC3F8D51}"/>
              </a:ext>
            </a:extLst>
          </p:cNvPr>
          <p:cNvCxnSpPr>
            <a:cxnSpLocks/>
          </p:cNvCxnSpPr>
          <p:nvPr/>
        </p:nvCxnSpPr>
        <p:spPr>
          <a:xfrm>
            <a:off x="7503570" y="4126886"/>
            <a:ext cx="3873283" cy="1028410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228073F0-2270-4C1A-913A-842D00925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254" y="5186473"/>
            <a:ext cx="1975216" cy="151303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43B6D1F-0711-480C-8E74-A50779290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433" y="5182886"/>
            <a:ext cx="2087685" cy="15202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64EBA52-1E86-4B06-8CD4-24AF7A838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074" y="5182886"/>
            <a:ext cx="2090733" cy="152021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8249672-4DD6-4374-B99C-B1273EFDA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8763" y="5182886"/>
            <a:ext cx="2028090" cy="1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6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84240" cy="400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Place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自动摆放</a:t>
            </a:r>
            <a:r>
              <a:rPr lang="en-US" altLang="zh-CN" sz="2400" b="1" dirty="0">
                <a:latin typeface="+mn-ea"/>
                <a:ea typeface="+mn-ea"/>
              </a:rPr>
              <a:t>unplaced</a:t>
            </a:r>
            <a:r>
              <a:rPr lang="zh-CN" altLang="en-US" sz="2400" b="1" dirty="0">
                <a:latin typeface="+mn-ea"/>
                <a:ea typeface="+mn-ea"/>
              </a:rPr>
              <a:t>的</a:t>
            </a:r>
            <a:r>
              <a:rPr lang="en-US" altLang="zh-CN" sz="2400" b="1" dirty="0">
                <a:latin typeface="+mn-ea"/>
                <a:ea typeface="+mn-ea"/>
              </a:rPr>
              <a:t>std cell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Global place </a:t>
            </a:r>
            <a:r>
              <a:rPr lang="zh-CN" altLang="en-US" sz="2400" b="1" dirty="0">
                <a:latin typeface="+mn-ea"/>
                <a:ea typeface="+mn-ea"/>
              </a:rPr>
              <a:t>和</a:t>
            </a:r>
            <a:r>
              <a:rPr lang="en-US" altLang="zh-CN" sz="2400" b="1" dirty="0">
                <a:latin typeface="+mn-ea"/>
                <a:ea typeface="+mn-ea"/>
              </a:rPr>
              <a:t>detail place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是否满足时序（理想时钟）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基于</a:t>
            </a:r>
            <a:r>
              <a:rPr lang="en-US" altLang="zh-CN" sz="2400" b="1" dirty="0">
                <a:latin typeface="+mn-ea"/>
                <a:ea typeface="+mn-ea"/>
              </a:rPr>
              <a:t>early route </a:t>
            </a:r>
            <a:r>
              <a:rPr lang="zh-CN" altLang="en-US" sz="2400" b="1" dirty="0">
                <a:latin typeface="+mn-ea"/>
                <a:ea typeface="+mn-ea"/>
              </a:rPr>
              <a:t>的</a:t>
            </a:r>
            <a:r>
              <a:rPr lang="en-US" altLang="zh-CN" sz="2400" b="1" dirty="0">
                <a:latin typeface="+mn-ea"/>
                <a:ea typeface="+mn-ea"/>
              </a:rPr>
              <a:t>RC</a:t>
            </a:r>
            <a:r>
              <a:rPr lang="zh-CN" altLang="en-US" sz="2400" b="1" dirty="0">
                <a:latin typeface="+mn-ea"/>
                <a:ea typeface="+mn-ea"/>
              </a:rPr>
              <a:t>计算</a:t>
            </a:r>
            <a:r>
              <a:rPr lang="en-US" altLang="zh-CN" sz="2400" b="1" dirty="0">
                <a:latin typeface="+mn-ea"/>
                <a:ea typeface="+mn-ea"/>
              </a:rPr>
              <a:t>delay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是否有足够的绕线资源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面积，功耗优化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27DF19C-01DC-4DFE-A323-DD10019FC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0" y="1382710"/>
            <a:ext cx="5040000" cy="34325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77CC92-2F62-4423-BAB4-FFC16990D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00" y="5036918"/>
            <a:ext cx="2422206" cy="1647759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DF73393B-7B5C-4C5A-939C-E34F207D4298}"/>
              </a:ext>
            </a:extLst>
          </p:cNvPr>
          <p:cNvSpPr/>
          <p:nvPr/>
        </p:nvSpPr>
        <p:spPr>
          <a:xfrm>
            <a:off x="7159840" y="4003829"/>
            <a:ext cx="483833" cy="3645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0DE29B-A0FC-4DC0-9A5E-CC3E3291E0EA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7572817" y="4314971"/>
            <a:ext cx="1163189" cy="704191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561728C-12A8-43E6-B43C-DC52ADA219FC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6313800" y="4314971"/>
            <a:ext cx="916896" cy="682576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91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177161" cy="510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CTS (clock tree synthesis)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生成实际的时钟树，把</a:t>
            </a:r>
            <a:r>
              <a:rPr lang="en-US" altLang="zh-CN" sz="2400" b="1" dirty="0">
                <a:latin typeface="+mn-ea"/>
                <a:ea typeface="+mn-ea"/>
              </a:rPr>
              <a:t>clock</a:t>
            </a:r>
            <a:r>
              <a:rPr lang="zh-CN" altLang="en-US" sz="2400" b="1" dirty="0">
                <a:latin typeface="+mn-ea"/>
                <a:ea typeface="+mn-ea"/>
              </a:rPr>
              <a:t>信号送到时序单元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+mn-ea"/>
                <a:ea typeface="+mn-ea"/>
              </a:rPr>
              <a:t>◼ 对时钟经行</a:t>
            </a:r>
            <a:r>
              <a:rPr lang="en-US" altLang="zh-CN" sz="2400" b="1" dirty="0">
                <a:latin typeface="+mn-ea"/>
                <a:ea typeface="+mn-ea"/>
              </a:rPr>
              <a:t>route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得到真实时钟树的</a:t>
            </a:r>
            <a:r>
              <a:rPr lang="en-US" altLang="zh-CN" sz="2400" b="1" dirty="0">
                <a:latin typeface="+mn-ea"/>
                <a:ea typeface="+mn-ea"/>
              </a:rPr>
              <a:t>latency</a:t>
            </a:r>
            <a:r>
              <a:rPr lang="zh-CN" altLang="en-US" sz="2400" b="1" dirty="0">
                <a:latin typeface="+mn-ea"/>
                <a:ea typeface="+mn-ea"/>
              </a:rPr>
              <a:t>，进行时序优化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+mn-ea"/>
                <a:ea typeface="+mn-ea"/>
              </a:rPr>
              <a:t>◼ </a:t>
            </a:r>
            <a:r>
              <a:rPr lang="en-US" altLang="zh-CN" sz="2400" b="1" dirty="0">
                <a:latin typeface="+mn-ea"/>
                <a:ea typeface="+mn-ea"/>
              </a:rPr>
              <a:t>Hold</a:t>
            </a:r>
            <a:r>
              <a:rPr lang="zh-CN" altLang="en-US" sz="2400" b="1" dirty="0">
                <a:latin typeface="+mn-ea"/>
                <a:ea typeface="+mn-ea"/>
              </a:rPr>
              <a:t>是否满足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+mn-ea"/>
                <a:ea typeface="+mn-ea"/>
              </a:rPr>
              <a:t>◼ </a:t>
            </a:r>
            <a:r>
              <a:rPr lang="en-US" altLang="zh-CN" sz="2400" b="1" dirty="0">
                <a:latin typeface="+mn-ea"/>
                <a:ea typeface="+mn-ea"/>
              </a:rPr>
              <a:t>Skew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fanout</a:t>
            </a:r>
            <a:r>
              <a:rPr lang="zh-CN" altLang="en-US" sz="2400" b="1" dirty="0">
                <a:latin typeface="+mn-ea"/>
                <a:ea typeface="+mn-ea"/>
              </a:rPr>
              <a:t>， </a:t>
            </a:r>
            <a:r>
              <a:rPr lang="en-US" altLang="zh-CN" sz="2400" b="1" dirty="0">
                <a:latin typeface="+mn-ea"/>
                <a:ea typeface="+mn-ea"/>
              </a:rPr>
              <a:t>length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PPA</a:t>
            </a:r>
            <a:r>
              <a:rPr lang="zh-CN" altLang="en-US" sz="2400" b="1" dirty="0">
                <a:latin typeface="+mn-ea"/>
                <a:ea typeface="+mn-ea"/>
              </a:rPr>
              <a:t>优化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7FD2D28-CABA-4271-8988-E7026E017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0" y="1343798"/>
            <a:ext cx="5040000" cy="34386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42FDF2-E66E-41CD-B99C-23EC1742C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00" y="5384163"/>
            <a:ext cx="2375952" cy="12584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B105C4-3FA2-4FD1-BB1F-AD6775A64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6784" y="5384162"/>
            <a:ext cx="2467232" cy="125843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F88AF16-CC68-499E-BDE6-6823A4824B00}"/>
              </a:ext>
            </a:extLst>
          </p:cNvPr>
          <p:cNvSpPr txBox="1"/>
          <p:nvPr/>
        </p:nvSpPr>
        <p:spPr>
          <a:xfrm>
            <a:off x="6933515" y="4900786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CTS 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之前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5B267F-1694-4EA0-B358-1E5B69542CD4}"/>
              </a:ext>
            </a:extLst>
          </p:cNvPr>
          <p:cNvSpPr txBox="1"/>
          <p:nvPr/>
        </p:nvSpPr>
        <p:spPr>
          <a:xfrm>
            <a:off x="9599382" y="4898653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CTS 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之后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4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7650480" cy="344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Route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完成所有</a:t>
            </a:r>
            <a:r>
              <a:rPr lang="en-US" altLang="zh-CN" sz="2400" b="1" dirty="0">
                <a:latin typeface="+mn-ea"/>
                <a:ea typeface="+mn-ea"/>
              </a:rPr>
              <a:t>net</a:t>
            </a:r>
            <a:r>
              <a:rPr lang="zh-CN" altLang="en-US" sz="2400" b="1" dirty="0">
                <a:latin typeface="+mn-ea"/>
                <a:ea typeface="+mn-ea"/>
              </a:rPr>
              <a:t>的绕线，</a:t>
            </a:r>
            <a:r>
              <a:rPr lang="en-US" altLang="zh-CN" sz="2400" b="1" dirty="0">
                <a:latin typeface="+mn-ea"/>
                <a:ea typeface="+mn-ea"/>
              </a:rPr>
              <a:t>detail route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基于实际</a:t>
            </a:r>
            <a:r>
              <a:rPr lang="en-US" altLang="zh-CN" sz="2400" b="1" dirty="0">
                <a:latin typeface="+mn-ea"/>
                <a:ea typeface="+mn-ea"/>
              </a:rPr>
              <a:t>route</a:t>
            </a:r>
            <a:r>
              <a:rPr lang="zh-CN" altLang="en-US" sz="2400" b="1" dirty="0">
                <a:latin typeface="+mn-ea"/>
                <a:ea typeface="+mn-ea"/>
              </a:rPr>
              <a:t>计算</a:t>
            </a:r>
            <a:r>
              <a:rPr lang="en-US" altLang="zh-CN" sz="2400" b="1" dirty="0">
                <a:latin typeface="+mn-ea"/>
                <a:ea typeface="+mn-ea"/>
              </a:rPr>
              <a:t>delay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进行</a:t>
            </a:r>
            <a:r>
              <a:rPr lang="en-US" altLang="zh-CN" sz="2400" b="1" dirty="0" err="1">
                <a:latin typeface="+mn-ea"/>
                <a:ea typeface="+mn-ea"/>
              </a:rPr>
              <a:t>postroute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优化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时序是否满足，</a:t>
            </a:r>
            <a:r>
              <a:rPr lang="en-US" altLang="zh-CN" sz="2400" b="1" dirty="0">
                <a:latin typeface="+mn-ea"/>
                <a:ea typeface="+mn-ea"/>
              </a:rPr>
              <a:t>setup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hold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PPA </a:t>
            </a:r>
            <a:r>
              <a:rPr lang="zh-CN" altLang="en-US" sz="2400" b="1" dirty="0">
                <a:latin typeface="+mn-ea"/>
                <a:ea typeface="+mn-ea"/>
              </a:rPr>
              <a:t>优化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25F1C87-AEB1-44C0-BE19-1ADD6EC5B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0" y="2292659"/>
            <a:ext cx="5040000" cy="34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6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92723" cy="510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Route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Chip finish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DFM</a:t>
            </a:r>
            <a:r>
              <a:rPr lang="zh-CN" altLang="en-US" sz="2400" b="1" dirty="0">
                <a:latin typeface="+mn-ea"/>
                <a:ea typeface="+mn-ea"/>
              </a:rPr>
              <a:t>，可测性设计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Filler 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</a:rPr>
              <a:t>插入 </a:t>
            </a:r>
            <a:endParaRPr lang="en-US" altLang="zh-CN" sz="24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viaopt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wire</a:t>
            </a:r>
            <a:r>
              <a:rPr lang="zh-CN" altLang="en-US" sz="2400" b="1" dirty="0">
                <a:latin typeface="+mn-ea"/>
                <a:ea typeface="+mn-ea"/>
              </a:rPr>
              <a:t>扩展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Dummy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Timing eco </a:t>
            </a:r>
            <a:r>
              <a:rPr lang="zh-CN" altLang="en-US" sz="2400" b="1" dirty="0">
                <a:latin typeface="+mn-ea"/>
                <a:ea typeface="+mn-ea"/>
              </a:rPr>
              <a:t>满足时序要求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满足制造的需求，提升良率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输出数据给</a:t>
            </a:r>
            <a:r>
              <a:rPr lang="en-US" altLang="zh-CN" sz="2400" b="1" dirty="0">
                <a:latin typeface="+mn-ea"/>
                <a:ea typeface="+mn-ea"/>
              </a:rPr>
              <a:t>signoff 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C7B41A-2921-4D5B-8B9A-E1987D7A8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09" y="4450288"/>
            <a:ext cx="3230501" cy="2204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D5EC6B-7432-471E-AAF8-6E8942FAE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453" y="1569240"/>
            <a:ext cx="3230501" cy="22001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8E3F03-29B3-4CC2-9352-413E0BC97D96}"/>
              </a:ext>
            </a:extLst>
          </p:cNvPr>
          <p:cNvSpPr txBox="1"/>
          <p:nvPr/>
        </p:nvSpPr>
        <p:spPr>
          <a:xfrm>
            <a:off x="7366545" y="1126114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插</a:t>
            </a:r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Filler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之前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B93F2F-37BD-4A9A-862F-78BF22F86216}"/>
              </a:ext>
            </a:extLst>
          </p:cNvPr>
          <p:cNvSpPr txBox="1"/>
          <p:nvPr/>
        </p:nvSpPr>
        <p:spPr>
          <a:xfrm>
            <a:off x="7341401" y="3913263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插</a:t>
            </a:r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Filler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之后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BB7B7-5EB5-41A4-8DA6-C58C8CDE6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720" y="4793942"/>
            <a:ext cx="1900234" cy="1389533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6D9657F9-445F-443A-8FE6-99CF56FBB68D}"/>
              </a:ext>
            </a:extLst>
          </p:cNvPr>
          <p:cNvSpPr/>
          <p:nvPr/>
        </p:nvSpPr>
        <p:spPr>
          <a:xfrm>
            <a:off x="9159647" y="5468644"/>
            <a:ext cx="303949" cy="2632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4D3BC8B-998A-40E4-869B-A094282DEC21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9419084" y="4796618"/>
            <a:ext cx="625002" cy="710577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2D28307-D0E6-4102-A7DD-8757E44CA82C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9419084" y="5693334"/>
            <a:ext cx="625002" cy="490141"/>
          </a:xfrm>
          <a:prstGeom prst="line">
            <a:avLst/>
          </a:prstGeom>
          <a:ln w="28575">
            <a:solidFill>
              <a:srgbClr val="AE132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5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五、</a:t>
            </a:r>
            <a:r>
              <a:rPr lang="zh-CN" altLang="en-US" dirty="0"/>
              <a:t>布局和布线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5992723" cy="510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Route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Chip finish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DFM</a:t>
            </a:r>
            <a:r>
              <a:rPr lang="zh-CN" altLang="en-US" sz="2400" b="1" dirty="0">
                <a:latin typeface="+mn-ea"/>
                <a:ea typeface="+mn-ea"/>
              </a:rPr>
              <a:t>，可测性设计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Filler </a:t>
            </a:r>
            <a:r>
              <a:rPr lang="zh-CN" altLang="en-US" sz="2400" b="1" dirty="0">
                <a:latin typeface="+mn-ea"/>
                <a:ea typeface="+mn-ea"/>
              </a:rPr>
              <a:t>插入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viaopt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wire</a:t>
            </a:r>
            <a:r>
              <a:rPr lang="zh-CN" altLang="en-US" sz="2400" b="1" dirty="0">
                <a:latin typeface="+mn-ea"/>
                <a:ea typeface="+mn-ea"/>
              </a:rPr>
              <a:t>扩展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Dummy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Timing eco </a:t>
            </a:r>
            <a:r>
              <a:rPr lang="zh-CN" altLang="en-US" sz="2400" b="1" dirty="0">
                <a:latin typeface="+mn-ea"/>
                <a:ea typeface="+mn-ea"/>
              </a:rPr>
              <a:t>满足时序要求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满足制造的需求，提升良率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输出数据给</a:t>
            </a:r>
            <a:r>
              <a:rPr lang="en-US" altLang="zh-CN" sz="2400" b="1" dirty="0">
                <a:latin typeface="+mn-ea"/>
                <a:ea typeface="+mn-ea"/>
              </a:rPr>
              <a:t>signoff 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3B26BC7-DB0E-4A87-A8FC-434146B62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033" y="1170483"/>
            <a:ext cx="3960000" cy="2698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F53B91-BF4F-4A66-AB51-8E1E883AD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033" y="4078688"/>
            <a:ext cx="3960000" cy="26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58" name="文本框 17">
            <a:extLst>
              <a:ext uri="{FF2B5EF4-FFF2-40B4-BE49-F238E27FC236}">
                <a16:creationId xmlns:a16="http://schemas.microsoft.com/office/drawing/2014/main" id="{853DD684-C8DB-4183-8944-FC95ACBB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261240"/>
            <a:ext cx="10781348" cy="526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相对使用激励的动态</a:t>
            </a:r>
            <a:r>
              <a:rPr lang="en-US" altLang="zh-CN" sz="2000" b="1" dirty="0">
                <a:latin typeface="+mn-ea"/>
                <a:ea typeface="+mn-ea"/>
              </a:rPr>
              <a:t>spice</a:t>
            </a:r>
            <a:r>
              <a:rPr lang="zh-CN" altLang="en-US" sz="2000" b="1" dirty="0">
                <a:latin typeface="+mn-ea"/>
                <a:ea typeface="+mn-ea"/>
              </a:rPr>
              <a:t>仿真而言，静态分析通过遍历所有约束路径的方式，基于时序模型的最差条件进行时序分析 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对比动态分析，速度更快，覆盖更完全，但是存在一定程度过设计 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一般包含</a:t>
            </a:r>
            <a:r>
              <a:rPr lang="en-US" altLang="zh-CN" sz="2000" b="1" dirty="0">
                <a:latin typeface="+mn-ea"/>
                <a:ea typeface="+mn-ea"/>
              </a:rPr>
              <a:t>RC</a:t>
            </a:r>
            <a:r>
              <a:rPr lang="zh-CN" altLang="en-US" sz="2000" b="1" dirty="0">
                <a:latin typeface="+mn-ea"/>
                <a:ea typeface="+mn-ea"/>
              </a:rPr>
              <a:t>提取和最终时序分析 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若结果满足，则认为芯片性能能达到预期指标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50000"/>
              </a:lnSpc>
            </a:pPr>
            <a:r>
              <a:rPr lang="zh-CN" altLang="en-US" sz="2000" b="1" dirty="0">
                <a:latin typeface="+mn-ea"/>
                <a:ea typeface="+mn-ea"/>
              </a:rPr>
              <a:t>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◼ RC</a:t>
            </a:r>
            <a:r>
              <a:rPr lang="zh-CN" altLang="en-US" sz="2000" b="1" dirty="0">
                <a:latin typeface="+mn-ea"/>
                <a:ea typeface="+mn-ea"/>
              </a:rPr>
              <a:t>提取的过程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    ◼ 输入</a:t>
            </a:r>
            <a:r>
              <a:rPr lang="en-US" altLang="zh-CN" sz="2000" b="1" dirty="0">
                <a:latin typeface="+mn-ea"/>
                <a:ea typeface="+mn-ea"/>
              </a:rPr>
              <a:t>def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 err="1">
                <a:latin typeface="+mn-ea"/>
                <a:ea typeface="+mn-ea"/>
              </a:rPr>
              <a:t>rctech</a:t>
            </a:r>
            <a:r>
              <a:rPr lang="zh-CN" altLang="en-US" sz="2000" b="1" dirty="0">
                <a:latin typeface="+mn-ea"/>
                <a:ea typeface="+mn-ea"/>
              </a:rPr>
              <a:t>文件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    ◼ 输出设计的</a:t>
            </a:r>
            <a:r>
              <a:rPr lang="en-US" altLang="zh-CN" sz="2000" b="1" dirty="0">
                <a:latin typeface="+mn-ea"/>
                <a:ea typeface="+mn-ea"/>
              </a:rPr>
              <a:t>RC </a:t>
            </a:r>
            <a:r>
              <a:rPr lang="zh-CN" altLang="en-US" sz="2000" b="1" dirty="0">
                <a:latin typeface="+mn-ea"/>
                <a:ea typeface="+mn-ea"/>
              </a:rPr>
              <a:t>参数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◼ </a:t>
            </a:r>
            <a:r>
              <a:rPr lang="en-US" altLang="zh-CN" sz="2000" b="1" dirty="0">
                <a:latin typeface="+mn-ea"/>
                <a:ea typeface="+mn-ea"/>
              </a:rPr>
              <a:t>RC corner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    ◼ </a:t>
            </a:r>
            <a:r>
              <a:rPr lang="zh-CN" altLang="en-US" sz="2000" b="1" dirty="0">
                <a:latin typeface="+mn-ea"/>
                <a:ea typeface="+mn-ea"/>
              </a:rPr>
              <a:t>制造偏移导致</a:t>
            </a:r>
            <a:r>
              <a:rPr lang="en-US" altLang="zh-CN" sz="2000" b="1" dirty="0">
                <a:latin typeface="+mn-ea"/>
                <a:ea typeface="+mn-ea"/>
              </a:rPr>
              <a:t>metal</a:t>
            </a:r>
            <a:r>
              <a:rPr lang="zh-CN" altLang="en-US" sz="2000" b="1" dirty="0">
                <a:latin typeface="+mn-ea"/>
                <a:ea typeface="+mn-ea"/>
              </a:rPr>
              <a:t>，介质层的厚度，宽度的不一致性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    ◼ </a:t>
            </a:r>
            <a:r>
              <a:rPr lang="en-US" altLang="zh-CN" sz="2000" b="1" dirty="0" err="1">
                <a:latin typeface="+mn-ea"/>
                <a:ea typeface="+mn-ea"/>
              </a:rPr>
              <a:t>cmin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 err="1">
                <a:latin typeface="+mn-ea"/>
                <a:ea typeface="+mn-ea"/>
              </a:rPr>
              <a:t>cmax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 err="1">
                <a:latin typeface="+mn-ea"/>
                <a:ea typeface="+mn-ea"/>
              </a:rPr>
              <a:t>rcmin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 err="1">
                <a:latin typeface="+mn-ea"/>
                <a:ea typeface="+mn-ea"/>
              </a:rPr>
              <a:t>rcmax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latin typeface="+mn-ea"/>
                <a:ea typeface="+mn-ea"/>
              </a:rPr>
              <a:t>typical</a:t>
            </a:r>
            <a:r>
              <a:rPr lang="zh-CN" altLang="en-US" sz="2000" b="1" dirty="0">
                <a:latin typeface="+mn-ea"/>
                <a:ea typeface="+mn-ea"/>
              </a:rPr>
              <a:t>等 </a:t>
            </a:r>
            <a:endParaRPr lang="en-US" altLang="zh-CN" sz="2000" b="1" dirty="0">
              <a:latin typeface="+mn-ea"/>
              <a:ea typeface="+mn-ea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30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9A3CC8-28FC-44FE-87E4-A41E814BEA9D}"/>
              </a:ext>
            </a:extLst>
          </p:cNvPr>
          <p:cNvSpPr/>
          <p:nvPr/>
        </p:nvSpPr>
        <p:spPr>
          <a:xfrm>
            <a:off x="1475145" y="2708997"/>
            <a:ext cx="2557603" cy="31274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230393-E887-4E16-A8E1-5944755AD7DD}"/>
              </a:ext>
            </a:extLst>
          </p:cNvPr>
          <p:cNvSpPr txBox="1"/>
          <p:nvPr/>
        </p:nvSpPr>
        <p:spPr>
          <a:xfrm>
            <a:off x="1619214" y="2741402"/>
            <a:ext cx="2413536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pr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sdc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std,IO,macro</a:t>
            </a:r>
            <a:r>
              <a:rPr lang="zh-CN" altLang="en-US" sz="1600" b="1" dirty="0">
                <a:latin typeface="+mn-ea"/>
              </a:rPr>
              <a:t>时 序库</a:t>
            </a:r>
            <a:r>
              <a:rPr lang="en-US" altLang="zh-CN" sz="1600" b="1" dirty="0">
                <a:latin typeface="+mn-ea"/>
              </a:rPr>
              <a:t>(*.lib)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spef,rc</a:t>
            </a: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参数文件 或者</a:t>
            </a:r>
            <a:r>
              <a:rPr lang="en-US" altLang="zh-CN" sz="1600" b="1" dirty="0" err="1">
                <a:latin typeface="+mn-ea"/>
              </a:rPr>
              <a:t>sdf</a:t>
            </a:r>
            <a:r>
              <a:rPr lang="zh-CN" altLang="en-US" sz="1600" b="1" dirty="0">
                <a:latin typeface="+mn-ea"/>
              </a:rPr>
              <a:t>文件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反转率或</a:t>
            </a:r>
            <a:r>
              <a:rPr lang="en-US" altLang="zh-CN" sz="1600" b="1" dirty="0" err="1">
                <a:latin typeface="+mn-ea"/>
              </a:rPr>
              <a:t>vcd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658EE2-A88B-4AAF-ABD3-86EBBECCAECB}"/>
              </a:ext>
            </a:extLst>
          </p:cNvPr>
          <p:cNvSpPr txBox="1"/>
          <p:nvPr/>
        </p:nvSpPr>
        <p:spPr>
          <a:xfrm>
            <a:off x="241970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输入</a:t>
            </a:r>
            <a:endParaRPr lang="zh-CN" altLang="en-US" dirty="0">
              <a:solidFill>
                <a:srgbClr val="AE1324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BADDA6-CBA8-44AC-B1E3-216A9AA32C77}"/>
              </a:ext>
            </a:extLst>
          </p:cNvPr>
          <p:cNvCxnSpPr>
            <a:cxnSpLocks/>
          </p:cNvCxnSpPr>
          <p:nvPr/>
        </p:nvCxnSpPr>
        <p:spPr>
          <a:xfrm>
            <a:off x="4398376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884117-9E3F-4925-A216-023F3F39BFB6}"/>
              </a:ext>
            </a:extLst>
          </p:cNvPr>
          <p:cNvCxnSpPr>
            <a:cxnSpLocks/>
          </p:cNvCxnSpPr>
          <p:nvPr/>
        </p:nvCxnSpPr>
        <p:spPr>
          <a:xfrm>
            <a:off x="7488820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270FB-61E3-4C0F-8C3C-3E9D9787F12D}"/>
              </a:ext>
            </a:extLst>
          </p:cNvPr>
          <p:cNvSpPr txBox="1"/>
          <p:nvPr/>
        </p:nvSpPr>
        <p:spPr>
          <a:xfrm>
            <a:off x="872951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输出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FDF7FBE-F4EA-4C20-B5AE-E4983775A1D7}"/>
              </a:ext>
            </a:extLst>
          </p:cNvPr>
          <p:cNvSpPr/>
          <p:nvPr/>
        </p:nvSpPr>
        <p:spPr>
          <a:xfrm>
            <a:off x="5285676" y="3843504"/>
            <a:ext cx="1317709" cy="644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</a:t>
            </a:r>
            <a:r>
              <a:rPr lang="zh-CN" altLang="en-US" dirty="0"/>
              <a:t>工具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B6E038B-7424-47A7-BF79-6BFDE5C06E8B}"/>
              </a:ext>
            </a:extLst>
          </p:cNvPr>
          <p:cNvSpPr/>
          <p:nvPr/>
        </p:nvSpPr>
        <p:spPr>
          <a:xfrm>
            <a:off x="4560424" y="3981694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A1456B1-497E-446A-8213-0C0978CBD02C}"/>
              </a:ext>
            </a:extLst>
          </p:cNvPr>
          <p:cNvSpPr/>
          <p:nvPr/>
        </p:nvSpPr>
        <p:spPr>
          <a:xfrm>
            <a:off x="6857252" y="3975970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E85FC88-D889-43D0-9553-27A4AC6D9C51}"/>
              </a:ext>
            </a:extLst>
          </p:cNvPr>
          <p:cNvSpPr/>
          <p:nvPr/>
        </p:nvSpPr>
        <p:spPr>
          <a:xfrm>
            <a:off x="7894860" y="2737679"/>
            <a:ext cx="2836387" cy="312746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3AB43F-3F75-49E9-A31E-5EE94023AD3D}"/>
              </a:ext>
            </a:extLst>
          </p:cNvPr>
          <p:cNvSpPr txBox="1"/>
          <p:nvPr/>
        </p:nvSpPr>
        <p:spPr>
          <a:xfrm>
            <a:off x="8037980" y="2819059"/>
            <a:ext cx="2693267" cy="300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时序信息，</a:t>
            </a:r>
            <a:r>
              <a:rPr lang="en-US" altLang="zh-CN" sz="1600" b="1" dirty="0">
                <a:latin typeface="+mn-ea"/>
              </a:rPr>
              <a:t>setup</a:t>
            </a:r>
            <a:r>
              <a:rPr lang="zh-CN" altLang="en-US" sz="1600" b="1" dirty="0">
                <a:latin typeface="+mn-ea"/>
              </a:rPr>
              <a:t>， </a:t>
            </a:r>
            <a:r>
              <a:rPr lang="en-US" altLang="zh-CN" sz="1600" b="1" dirty="0">
                <a:latin typeface="+mn-ea"/>
              </a:rPr>
              <a:t>hold</a:t>
            </a:r>
            <a:r>
              <a:rPr lang="zh-CN" altLang="en-US" sz="1600" b="1" dirty="0">
                <a:latin typeface="+mn-ea"/>
              </a:rPr>
              <a:t>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设计规则信息， </a:t>
            </a:r>
            <a:r>
              <a:rPr lang="en-US" altLang="zh-CN" sz="1600" b="1" dirty="0" err="1">
                <a:latin typeface="+mn-ea"/>
              </a:rPr>
              <a:t>slew,fanout</a:t>
            </a:r>
            <a:r>
              <a:rPr lang="en-US" altLang="zh-CN" sz="1600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信号完整性信息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检查报告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sdf</a:t>
            </a: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文件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ETM</a:t>
            </a:r>
            <a:r>
              <a:rPr lang="zh-CN" altLang="en-US" sz="1600" b="1" dirty="0">
                <a:latin typeface="+mn-ea"/>
              </a:rPr>
              <a:t>模型，</a:t>
            </a:r>
            <a:r>
              <a:rPr lang="en-US" altLang="zh-CN" sz="1600" b="1" dirty="0">
                <a:latin typeface="+mn-ea"/>
              </a:rPr>
              <a:t>block lib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zh-CN" altLang="en-US" sz="1600" b="1" dirty="0">
                <a:latin typeface="+mn-ea"/>
              </a:rPr>
              <a:t>功耗</a:t>
            </a: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3512145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 </a:t>
            </a:r>
            <a:r>
              <a:rPr lang="zh-CN" altLang="en-US" sz="2800" b="1" dirty="0">
                <a:latin typeface="+mn-ea"/>
                <a:ea typeface="+mn-ea"/>
              </a:rPr>
              <a:t>输入输出</a:t>
            </a:r>
            <a:endParaRPr lang="en-US" altLang="zh-CN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7508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9753600" cy="288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4</a:t>
            </a:r>
            <a:r>
              <a:rPr lang="zh-CN" altLang="en-US" sz="2800" b="1" dirty="0">
                <a:latin typeface="+mn-ea"/>
                <a:ea typeface="+mn-ea"/>
              </a:rPr>
              <a:t>种</a:t>
            </a:r>
            <a:r>
              <a:rPr lang="en-US" altLang="zh-CN" sz="2800" b="1" dirty="0">
                <a:latin typeface="+mn-ea"/>
                <a:ea typeface="+mn-ea"/>
              </a:rPr>
              <a:t>timing path Timing Path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Reg2reg </a:t>
            </a:r>
            <a:r>
              <a:rPr lang="zh-CN" altLang="en-US" sz="2400" b="1" dirty="0">
                <a:latin typeface="+mn-ea"/>
                <a:ea typeface="+mn-ea"/>
              </a:rPr>
              <a:t>时钟输入到下一级时序单元的数据输入， </a:t>
            </a:r>
            <a:r>
              <a:rPr lang="en-US" altLang="zh-CN" sz="2400" b="1" dirty="0">
                <a:latin typeface="+mn-ea"/>
                <a:ea typeface="+mn-ea"/>
              </a:rPr>
              <a:t>Path 2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In2reg input port</a:t>
            </a:r>
            <a:r>
              <a:rPr lang="zh-CN" altLang="en-US" sz="2400" b="1" dirty="0">
                <a:latin typeface="+mn-ea"/>
                <a:ea typeface="+mn-ea"/>
              </a:rPr>
              <a:t>到对应时序单元的数据输入</a:t>
            </a:r>
            <a:r>
              <a:rPr lang="en-US" altLang="zh-CN" sz="2400" b="1" dirty="0">
                <a:latin typeface="+mn-ea"/>
                <a:ea typeface="+mn-ea"/>
              </a:rPr>
              <a:t>, Path 1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Reg2out </a:t>
            </a:r>
            <a:r>
              <a:rPr lang="zh-CN" altLang="en-US" sz="2400" b="1" dirty="0">
                <a:latin typeface="+mn-ea"/>
                <a:ea typeface="+mn-ea"/>
              </a:rPr>
              <a:t>时钟输入到</a:t>
            </a:r>
            <a:r>
              <a:rPr lang="en-US" altLang="zh-CN" sz="2400" b="1" dirty="0">
                <a:latin typeface="+mn-ea"/>
                <a:ea typeface="+mn-ea"/>
              </a:rPr>
              <a:t>output port, Path 3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In2out input</a:t>
            </a:r>
            <a:r>
              <a:rPr lang="zh-CN" altLang="en-US" sz="2400" b="1" dirty="0">
                <a:latin typeface="+mn-ea"/>
                <a:ea typeface="+mn-ea"/>
              </a:rPr>
              <a:t>到</a:t>
            </a:r>
            <a:r>
              <a:rPr lang="en-US" altLang="zh-CN" sz="2400" b="1" dirty="0">
                <a:latin typeface="+mn-ea"/>
                <a:ea typeface="+mn-ea"/>
              </a:rPr>
              <a:t>output, Path 4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37E19-FBDC-4E59-AD8D-810455AC3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409" y="4067572"/>
            <a:ext cx="5816983" cy="26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2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9753600" cy="123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setup</a:t>
            </a:r>
            <a:r>
              <a:rPr lang="zh-CN" altLang="en-US" sz="2800" b="1" dirty="0">
                <a:latin typeface="+mn-ea"/>
                <a:ea typeface="+mn-ea"/>
              </a:rPr>
              <a:t>检查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采集时钟到来前数据必须提前稳定的最小时间要求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7A903-4763-4D03-8F41-8263CD568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66" y="3054437"/>
            <a:ext cx="4802823" cy="3179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8772A-4A77-4053-8C61-97C3D5635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510" y="2408977"/>
            <a:ext cx="3763010" cy="39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>
            <a:normAutofit/>
          </a:bodyPr>
          <a:lstStyle/>
          <a:p>
            <a:r>
              <a:rPr lang="zh-CN" altLang="en-US" dirty="0"/>
              <a:t>一、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后端概述及流程简介 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A71FBE-6616-4701-B885-9F5CDBB72839}"/>
              </a:ext>
            </a:extLst>
          </p:cNvPr>
          <p:cNvSpPr txBox="1"/>
          <p:nvPr/>
        </p:nvSpPr>
        <p:spPr>
          <a:xfrm>
            <a:off x="713912" y="1199970"/>
            <a:ext cx="3618689" cy="58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后端流程及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</a:rPr>
              <a:t>EDA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工具简介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5D4BFF-9485-4446-945C-DDDC0B148366}"/>
              </a:ext>
            </a:extLst>
          </p:cNvPr>
          <p:cNvSpPr/>
          <p:nvPr/>
        </p:nvSpPr>
        <p:spPr>
          <a:xfrm>
            <a:off x="4297092" y="2655645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DA61C-0EEF-4841-BECD-CE1ED021B602}"/>
              </a:ext>
            </a:extLst>
          </p:cNvPr>
          <p:cNvSpPr txBox="1"/>
          <p:nvPr/>
        </p:nvSpPr>
        <p:spPr>
          <a:xfrm>
            <a:off x="4456889" y="2712748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综合、</a:t>
            </a:r>
            <a:r>
              <a:rPr lang="en-US" altLang="zh-CN" sz="1600" b="1" dirty="0"/>
              <a:t>DFT</a:t>
            </a:r>
            <a:endParaRPr lang="zh-CN" altLang="en-US" sz="16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8CE79F1-5ED8-45D0-943C-9803F767FA84}"/>
              </a:ext>
            </a:extLst>
          </p:cNvPr>
          <p:cNvSpPr/>
          <p:nvPr/>
        </p:nvSpPr>
        <p:spPr>
          <a:xfrm>
            <a:off x="4297092" y="3476830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C5D573-49AA-4F87-A88C-87F18A7C0314}"/>
              </a:ext>
            </a:extLst>
          </p:cNvPr>
          <p:cNvSpPr txBox="1"/>
          <p:nvPr/>
        </p:nvSpPr>
        <p:spPr>
          <a:xfrm>
            <a:off x="4456889" y="3533933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布局布线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CE8692-28B3-4199-8565-A8D3FECBD995}"/>
              </a:ext>
            </a:extLst>
          </p:cNvPr>
          <p:cNvSpPr/>
          <p:nvPr/>
        </p:nvSpPr>
        <p:spPr>
          <a:xfrm>
            <a:off x="3944944" y="2043086"/>
            <a:ext cx="2317072" cy="2272684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A4D979-3785-4AE8-AF65-7EA545D943A1}"/>
              </a:ext>
            </a:extLst>
          </p:cNvPr>
          <p:cNvSpPr txBox="1"/>
          <p:nvPr/>
        </p:nvSpPr>
        <p:spPr>
          <a:xfrm>
            <a:off x="3817303" y="2100189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实现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AF6D5E0-041A-44E3-A5D5-ACFD1AA12967}"/>
              </a:ext>
            </a:extLst>
          </p:cNvPr>
          <p:cNvSpPr/>
          <p:nvPr/>
        </p:nvSpPr>
        <p:spPr>
          <a:xfrm>
            <a:off x="4297092" y="1354465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9C6B316-CC85-414B-ADC9-EFA36D73DE73}"/>
              </a:ext>
            </a:extLst>
          </p:cNvPr>
          <p:cNvSpPr txBox="1"/>
          <p:nvPr/>
        </p:nvSpPr>
        <p:spPr>
          <a:xfrm>
            <a:off x="4456889" y="1411568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RTL</a:t>
            </a:r>
            <a:r>
              <a:rPr lang="zh-CN" altLang="en-US" sz="1600" b="1" dirty="0"/>
              <a:t>代码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750C541-8292-49FF-8758-4467DE492D00}"/>
              </a:ext>
            </a:extLst>
          </p:cNvPr>
          <p:cNvCxnSpPr/>
          <p:nvPr/>
        </p:nvCxnSpPr>
        <p:spPr>
          <a:xfrm>
            <a:off x="5056133" y="1909920"/>
            <a:ext cx="0" cy="561718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C79CC3E-EEB8-4A37-8529-3D10BEE2A04E}"/>
              </a:ext>
            </a:extLst>
          </p:cNvPr>
          <p:cNvSpPr/>
          <p:nvPr/>
        </p:nvSpPr>
        <p:spPr>
          <a:xfrm>
            <a:off x="6614164" y="2043086"/>
            <a:ext cx="2317072" cy="4559472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BDA54C-1682-4C62-BED3-30BDDF3F972E}"/>
              </a:ext>
            </a:extLst>
          </p:cNvPr>
          <p:cNvSpPr txBox="1"/>
          <p:nvPr/>
        </p:nvSpPr>
        <p:spPr>
          <a:xfrm>
            <a:off x="6780669" y="2134010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验证、仿真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1C50BC1-983C-4591-AE12-68690B14B878}"/>
              </a:ext>
            </a:extLst>
          </p:cNvPr>
          <p:cNvSpPr/>
          <p:nvPr/>
        </p:nvSpPr>
        <p:spPr>
          <a:xfrm>
            <a:off x="7050452" y="2657737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23BFA75-DF26-41B4-A0F7-6145CF03BA2F}"/>
              </a:ext>
            </a:extLst>
          </p:cNvPr>
          <p:cNvSpPr txBox="1"/>
          <p:nvPr/>
        </p:nvSpPr>
        <p:spPr>
          <a:xfrm>
            <a:off x="7210249" y="2714840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形式化验证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0E6DDFB-82E9-4748-A899-7A06059E5768}"/>
              </a:ext>
            </a:extLst>
          </p:cNvPr>
          <p:cNvCxnSpPr>
            <a:cxnSpLocks/>
          </p:cNvCxnSpPr>
          <p:nvPr/>
        </p:nvCxnSpPr>
        <p:spPr>
          <a:xfrm>
            <a:off x="5875936" y="2892892"/>
            <a:ext cx="102399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74FD9675-FA13-4206-B635-909DD33C822E}"/>
              </a:ext>
            </a:extLst>
          </p:cNvPr>
          <p:cNvSpPr/>
          <p:nvPr/>
        </p:nvSpPr>
        <p:spPr>
          <a:xfrm>
            <a:off x="7054989" y="3271537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6D38C08-486A-4A93-A1EF-F0AA77235596}"/>
              </a:ext>
            </a:extLst>
          </p:cNvPr>
          <p:cNvSpPr txBox="1"/>
          <p:nvPr/>
        </p:nvSpPr>
        <p:spPr>
          <a:xfrm>
            <a:off x="7041474" y="3328762"/>
            <a:ext cx="1554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门级网表仿真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46B9EDC-23EE-4793-9BBC-9E170722EDA6}"/>
              </a:ext>
            </a:extLst>
          </p:cNvPr>
          <p:cNvCxnSpPr>
            <a:cxnSpLocks/>
          </p:cNvCxnSpPr>
          <p:nvPr/>
        </p:nvCxnSpPr>
        <p:spPr>
          <a:xfrm flipH="1">
            <a:off x="5878599" y="3533933"/>
            <a:ext cx="1021327" cy="18191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FFFE1512-B450-4F56-B97B-12B2A467C9A5}"/>
              </a:ext>
            </a:extLst>
          </p:cNvPr>
          <p:cNvSpPr/>
          <p:nvPr/>
        </p:nvSpPr>
        <p:spPr>
          <a:xfrm>
            <a:off x="4297092" y="4890924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EFC1910-71FF-4AA4-8312-31B654E0B32A}"/>
              </a:ext>
            </a:extLst>
          </p:cNvPr>
          <p:cNvSpPr txBox="1"/>
          <p:nvPr/>
        </p:nvSpPr>
        <p:spPr>
          <a:xfrm>
            <a:off x="4456889" y="4948027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Signoff</a:t>
            </a:r>
            <a:endParaRPr lang="zh-CN" altLang="en-US" sz="1600" b="1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3F9B9ECF-35ED-4C88-B4A9-D27E9E2DE5CE}"/>
              </a:ext>
            </a:extLst>
          </p:cNvPr>
          <p:cNvSpPr/>
          <p:nvPr/>
        </p:nvSpPr>
        <p:spPr>
          <a:xfrm>
            <a:off x="4297092" y="5913434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6D37EA3-33A4-4B81-BBC1-F133E10815D8}"/>
              </a:ext>
            </a:extLst>
          </p:cNvPr>
          <p:cNvSpPr txBox="1"/>
          <p:nvPr/>
        </p:nvSpPr>
        <p:spPr>
          <a:xfrm>
            <a:off x="4456889" y="5970537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Tapeout</a:t>
            </a:r>
            <a:endParaRPr lang="zh-CN" altLang="en-US" sz="16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4C578B9-F3F0-45CB-AAD0-B493E17F4740}"/>
              </a:ext>
            </a:extLst>
          </p:cNvPr>
          <p:cNvCxnSpPr>
            <a:cxnSpLocks/>
          </p:cNvCxnSpPr>
          <p:nvPr/>
        </p:nvCxnSpPr>
        <p:spPr>
          <a:xfrm>
            <a:off x="5051300" y="4418708"/>
            <a:ext cx="0" cy="33796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1F67C6A-DA74-4B1D-873D-801F0838DAA1}"/>
              </a:ext>
            </a:extLst>
          </p:cNvPr>
          <p:cNvCxnSpPr>
            <a:cxnSpLocks/>
          </p:cNvCxnSpPr>
          <p:nvPr/>
        </p:nvCxnSpPr>
        <p:spPr>
          <a:xfrm>
            <a:off x="5056133" y="5477373"/>
            <a:ext cx="0" cy="32453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6CEC3FF5-FE02-4E60-9BCC-D112E37D13E9}"/>
              </a:ext>
            </a:extLst>
          </p:cNvPr>
          <p:cNvSpPr/>
          <p:nvPr/>
        </p:nvSpPr>
        <p:spPr>
          <a:xfrm>
            <a:off x="7061006" y="3907160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99D37D-673B-44E1-9D42-E3EB9643A5E1}"/>
              </a:ext>
            </a:extLst>
          </p:cNvPr>
          <p:cNvSpPr txBox="1"/>
          <p:nvPr/>
        </p:nvSpPr>
        <p:spPr>
          <a:xfrm>
            <a:off x="7119107" y="3964263"/>
            <a:ext cx="139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RC</a:t>
            </a:r>
            <a:r>
              <a:rPr lang="zh-CN" altLang="en-US" sz="1600" b="1" dirty="0"/>
              <a:t>参数提取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3279941-FB3A-40F2-BF5A-95266FDD9168}"/>
              </a:ext>
            </a:extLst>
          </p:cNvPr>
          <p:cNvSpPr/>
          <p:nvPr/>
        </p:nvSpPr>
        <p:spPr>
          <a:xfrm>
            <a:off x="7061006" y="4499988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FCD7FD5-BA0D-40B6-AF69-3E9AAFD1903C}"/>
              </a:ext>
            </a:extLst>
          </p:cNvPr>
          <p:cNvSpPr txBox="1"/>
          <p:nvPr/>
        </p:nvSpPr>
        <p:spPr>
          <a:xfrm>
            <a:off x="7048083" y="4557091"/>
            <a:ext cx="151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静态时序分析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40F18FC-0C29-46B0-8EDE-29587DFFAC10}"/>
              </a:ext>
            </a:extLst>
          </p:cNvPr>
          <p:cNvSpPr/>
          <p:nvPr/>
        </p:nvSpPr>
        <p:spPr>
          <a:xfrm>
            <a:off x="7050452" y="5112196"/>
            <a:ext cx="1518082" cy="6972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0467354-099F-4E06-B5FF-C737EB4D2BB9}"/>
              </a:ext>
            </a:extLst>
          </p:cNvPr>
          <p:cNvSpPr txBox="1"/>
          <p:nvPr/>
        </p:nvSpPr>
        <p:spPr>
          <a:xfrm>
            <a:off x="7042363" y="5136582"/>
            <a:ext cx="1518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功耗分析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电源网络分析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5B870D7-838B-4DB9-81CA-7AE8B3FF8382}"/>
              </a:ext>
            </a:extLst>
          </p:cNvPr>
          <p:cNvSpPr/>
          <p:nvPr/>
        </p:nvSpPr>
        <p:spPr>
          <a:xfrm>
            <a:off x="7058146" y="5944990"/>
            <a:ext cx="1518082" cy="45276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CA18C68-1418-43D1-A4DD-5DAD533B551D}"/>
              </a:ext>
            </a:extLst>
          </p:cNvPr>
          <p:cNvSpPr txBox="1"/>
          <p:nvPr/>
        </p:nvSpPr>
        <p:spPr>
          <a:xfrm>
            <a:off x="7217943" y="6002093"/>
            <a:ext cx="12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物理验证</a:t>
            </a:r>
          </a:p>
        </p:txBody>
      </p:sp>
      <p:sp>
        <p:nvSpPr>
          <p:cNvPr id="70" name="双大括号 69">
            <a:extLst>
              <a:ext uri="{FF2B5EF4-FFF2-40B4-BE49-F238E27FC236}">
                <a16:creationId xmlns:a16="http://schemas.microsoft.com/office/drawing/2014/main" id="{F6A2E031-2C25-4000-B12E-6F401849D829}"/>
              </a:ext>
            </a:extLst>
          </p:cNvPr>
          <p:cNvSpPr/>
          <p:nvPr/>
        </p:nvSpPr>
        <p:spPr>
          <a:xfrm>
            <a:off x="6113758" y="4114581"/>
            <a:ext cx="10505784" cy="2058573"/>
          </a:xfrm>
          <a:prstGeom prst="brace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FAFE8CA-5F15-4E43-8F5E-C2A4FC1B8F02}"/>
              </a:ext>
            </a:extLst>
          </p:cNvPr>
          <p:cNvSpPr txBox="1"/>
          <p:nvPr/>
        </p:nvSpPr>
        <p:spPr>
          <a:xfrm>
            <a:off x="1593882" y="4418708"/>
            <a:ext cx="1505822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7030A0"/>
                </a:solidFill>
              </a:rPr>
              <a:t>Synopsys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Cadence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Mentor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Apache </a:t>
            </a:r>
            <a:endParaRPr lang="zh-CN" altLang="en-US" sz="2000" b="1" dirty="0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A86D972E-78F4-4F80-82CD-E619E9E96842}"/>
              </a:ext>
            </a:extLst>
          </p:cNvPr>
          <p:cNvSpPr/>
          <p:nvPr/>
        </p:nvSpPr>
        <p:spPr>
          <a:xfrm>
            <a:off x="9196751" y="2655644"/>
            <a:ext cx="2587172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06560C0-E2B4-42BB-A20F-E30FBCE3E5AC}"/>
              </a:ext>
            </a:extLst>
          </p:cNvPr>
          <p:cNvSpPr txBox="1"/>
          <p:nvPr/>
        </p:nvSpPr>
        <p:spPr>
          <a:xfrm>
            <a:off x="9196750" y="2712748"/>
            <a:ext cx="2587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Formality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Conformal</a:t>
            </a:r>
            <a:endParaRPr lang="zh-CN" altLang="en-US" sz="1600" b="1" dirty="0">
              <a:solidFill>
                <a:srgbClr val="AE1324"/>
              </a:solidFill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41B6BF77-0D4D-4B88-BEF5-5ED0C4919E08}"/>
              </a:ext>
            </a:extLst>
          </p:cNvPr>
          <p:cNvSpPr/>
          <p:nvPr/>
        </p:nvSpPr>
        <p:spPr>
          <a:xfrm>
            <a:off x="9196750" y="3315826"/>
            <a:ext cx="2587173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382223E-3209-46BD-9AF9-BFB3B9C0C40D}"/>
              </a:ext>
            </a:extLst>
          </p:cNvPr>
          <p:cNvSpPr txBox="1"/>
          <p:nvPr/>
        </p:nvSpPr>
        <p:spPr>
          <a:xfrm>
            <a:off x="9196749" y="3372930"/>
            <a:ext cx="2587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VCS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NC</a:t>
            </a:r>
            <a:endParaRPr lang="zh-CN" altLang="en-US" sz="1600" b="1" dirty="0">
              <a:solidFill>
                <a:srgbClr val="AE1324"/>
              </a:solidFill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F7C5A61-F503-4B14-9F9A-65F33D2FBDC8}"/>
              </a:ext>
            </a:extLst>
          </p:cNvPr>
          <p:cNvSpPr/>
          <p:nvPr/>
        </p:nvSpPr>
        <p:spPr>
          <a:xfrm>
            <a:off x="9198230" y="3977980"/>
            <a:ext cx="2587174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977986E-ABCC-4931-960D-26008F99A386}"/>
              </a:ext>
            </a:extLst>
          </p:cNvPr>
          <p:cNvSpPr txBox="1"/>
          <p:nvPr/>
        </p:nvSpPr>
        <p:spPr>
          <a:xfrm>
            <a:off x="9093664" y="4049308"/>
            <a:ext cx="275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Starrc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Quantus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chemeClr val="accent1"/>
                </a:solidFill>
              </a:rPr>
              <a:t>Calibre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6D2E61D-6460-46C7-8769-4C3154BCF069}"/>
              </a:ext>
            </a:extLst>
          </p:cNvPr>
          <p:cNvSpPr/>
          <p:nvPr/>
        </p:nvSpPr>
        <p:spPr>
          <a:xfrm>
            <a:off x="9196749" y="4618567"/>
            <a:ext cx="2587174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08E000F-C731-4502-895E-0DF69DBF78E3}"/>
              </a:ext>
            </a:extLst>
          </p:cNvPr>
          <p:cNvSpPr txBox="1"/>
          <p:nvPr/>
        </p:nvSpPr>
        <p:spPr>
          <a:xfrm>
            <a:off x="9196748" y="4675671"/>
            <a:ext cx="2587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Prime Time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Tempus</a:t>
            </a:r>
            <a:endParaRPr lang="zh-CN" altLang="en-US" sz="1600" b="1" dirty="0">
              <a:solidFill>
                <a:srgbClr val="AE1324"/>
              </a:solidFill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5F368A7C-9F58-46B0-9309-F3260E7EF9DD}"/>
              </a:ext>
            </a:extLst>
          </p:cNvPr>
          <p:cNvSpPr/>
          <p:nvPr/>
        </p:nvSpPr>
        <p:spPr>
          <a:xfrm>
            <a:off x="9196747" y="5342801"/>
            <a:ext cx="2588657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D1FD830-6075-4319-89A8-8525F5E5C755}"/>
              </a:ext>
            </a:extLst>
          </p:cNvPr>
          <p:cNvSpPr txBox="1"/>
          <p:nvPr/>
        </p:nvSpPr>
        <p:spPr>
          <a:xfrm>
            <a:off x="9064666" y="5399905"/>
            <a:ext cx="28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PTPX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Voltus</a:t>
            </a:r>
            <a:r>
              <a:rPr lang="zh-CN" altLang="en-US" sz="1600" dirty="0"/>
              <a:t>、 </a:t>
            </a:r>
            <a:r>
              <a:rPr lang="en-US" altLang="zh-CN" sz="1600" b="1" dirty="0"/>
              <a:t>Redhawk</a:t>
            </a:r>
            <a:endParaRPr lang="zh-CN" altLang="en-US" sz="1600" b="1" dirty="0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3B4FC681-B47C-4C7C-928E-2D5281EF79F6}"/>
              </a:ext>
            </a:extLst>
          </p:cNvPr>
          <p:cNvSpPr/>
          <p:nvPr/>
        </p:nvSpPr>
        <p:spPr>
          <a:xfrm>
            <a:off x="9196747" y="5977244"/>
            <a:ext cx="2587176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75F1F3D-8AE1-45AD-B4AE-5D26F6DBDD62}"/>
              </a:ext>
            </a:extLst>
          </p:cNvPr>
          <p:cNvSpPr txBox="1"/>
          <p:nvPr/>
        </p:nvSpPr>
        <p:spPr>
          <a:xfrm>
            <a:off x="9196746" y="6034348"/>
            <a:ext cx="2587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ICV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Pegasus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chemeClr val="accent1"/>
                </a:solidFill>
              </a:rPr>
              <a:t>Calibre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9CCEAB9D-9C63-4D08-9957-CA53F8BA14E3}"/>
              </a:ext>
            </a:extLst>
          </p:cNvPr>
          <p:cNvSpPr/>
          <p:nvPr/>
        </p:nvSpPr>
        <p:spPr>
          <a:xfrm>
            <a:off x="1022826" y="2346960"/>
            <a:ext cx="2587172" cy="83889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57A74A4-B1F8-4FC0-BDCC-D9F20F9D4CE1}"/>
              </a:ext>
            </a:extLst>
          </p:cNvPr>
          <p:cNvSpPr txBox="1"/>
          <p:nvPr/>
        </p:nvSpPr>
        <p:spPr>
          <a:xfrm>
            <a:off x="1053207" y="2494374"/>
            <a:ext cx="2587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Design Compiler</a:t>
            </a:r>
            <a:r>
              <a:rPr lang="zh-CN" altLang="en-US" sz="1600" b="1" dirty="0">
                <a:solidFill>
                  <a:srgbClr val="7030A0"/>
                </a:solidFill>
              </a:rPr>
              <a:t>、</a:t>
            </a:r>
            <a:endParaRPr lang="en-US" altLang="zh-CN" sz="1600" b="1" dirty="0">
              <a:solidFill>
                <a:srgbClr val="7030A0"/>
              </a:solidFill>
            </a:endParaRPr>
          </a:p>
          <a:p>
            <a:pPr algn="ctr"/>
            <a:r>
              <a:rPr lang="en-US" altLang="zh-CN" sz="1600" b="1" dirty="0">
                <a:solidFill>
                  <a:srgbClr val="AE1324"/>
                </a:solidFill>
              </a:rPr>
              <a:t>Genus</a:t>
            </a:r>
            <a:r>
              <a:rPr lang="zh-CN" altLang="en-US" sz="1600" dirty="0"/>
              <a:t>、 </a:t>
            </a:r>
            <a:r>
              <a:rPr lang="en-US" altLang="zh-CN" sz="1600" b="1" dirty="0">
                <a:solidFill>
                  <a:schemeClr val="accent1"/>
                </a:solidFill>
              </a:rPr>
              <a:t>tessent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19C2E98C-C005-4B03-ABAE-061C84215B49}"/>
              </a:ext>
            </a:extLst>
          </p:cNvPr>
          <p:cNvSpPr/>
          <p:nvPr/>
        </p:nvSpPr>
        <p:spPr>
          <a:xfrm>
            <a:off x="1022825" y="3393278"/>
            <a:ext cx="2587173" cy="4527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F99511F-1946-4607-9A58-695C0D2C3EFB}"/>
              </a:ext>
            </a:extLst>
          </p:cNvPr>
          <p:cNvSpPr txBox="1"/>
          <p:nvPr/>
        </p:nvSpPr>
        <p:spPr>
          <a:xfrm>
            <a:off x="1022824" y="3450382"/>
            <a:ext cx="2587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7030A0"/>
                </a:solidFill>
              </a:rPr>
              <a:t>ICC2</a:t>
            </a:r>
            <a:r>
              <a:rPr lang="zh-CN" altLang="en-US" sz="1600" dirty="0"/>
              <a:t>、</a:t>
            </a:r>
            <a:r>
              <a:rPr lang="en-US" altLang="zh-CN" sz="1600" b="1" dirty="0">
                <a:solidFill>
                  <a:srgbClr val="AE1324"/>
                </a:solidFill>
              </a:rPr>
              <a:t>Innovus</a:t>
            </a:r>
            <a:endParaRPr lang="zh-CN" altLang="en-US" sz="1600" b="1" dirty="0">
              <a:solidFill>
                <a:srgbClr val="AE1324"/>
              </a:solidFill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1E314F0D-8993-41B1-A810-98E73C91FD5B}"/>
              </a:ext>
            </a:extLst>
          </p:cNvPr>
          <p:cNvSpPr/>
          <p:nvPr/>
        </p:nvSpPr>
        <p:spPr>
          <a:xfrm>
            <a:off x="8695876" y="1198844"/>
            <a:ext cx="998776" cy="6252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工艺库</a:t>
            </a:r>
          </a:p>
        </p:txBody>
      </p:sp>
      <p:cxnSp>
        <p:nvCxnSpPr>
          <p:cNvPr id="114" name="连接符: 曲线 113">
            <a:extLst>
              <a:ext uri="{FF2B5EF4-FFF2-40B4-BE49-F238E27FC236}">
                <a16:creationId xmlns:a16="http://schemas.microsoft.com/office/drawing/2014/main" id="{ED0D04AC-2012-4EFC-AC4D-B44F55869A20}"/>
              </a:ext>
            </a:extLst>
          </p:cNvPr>
          <p:cNvCxnSpPr>
            <a:cxnSpLocks/>
            <a:stCxn id="95" idx="1"/>
            <a:endCxn id="7" idx="0"/>
          </p:cNvCxnSpPr>
          <p:nvPr/>
        </p:nvCxnSpPr>
        <p:spPr>
          <a:xfrm rot="10800000" flipV="1">
            <a:off x="5103480" y="1511446"/>
            <a:ext cx="3592396" cy="531639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连接符: 曲线 116">
            <a:extLst>
              <a:ext uri="{FF2B5EF4-FFF2-40B4-BE49-F238E27FC236}">
                <a16:creationId xmlns:a16="http://schemas.microsoft.com/office/drawing/2014/main" id="{51FCFBFE-C30A-4CD3-9228-B8E9FCB6BFD4}"/>
              </a:ext>
            </a:extLst>
          </p:cNvPr>
          <p:cNvCxnSpPr>
            <a:stCxn id="95" idx="2"/>
            <a:endCxn id="45" idx="0"/>
          </p:cNvCxnSpPr>
          <p:nvPr/>
        </p:nvCxnSpPr>
        <p:spPr>
          <a:xfrm rot="5400000">
            <a:off x="8374464" y="1222285"/>
            <a:ext cx="219037" cy="1422564"/>
          </a:xfrm>
          <a:prstGeom prst="curved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89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9753600" cy="178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hold</a:t>
            </a:r>
            <a:r>
              <a:rPr lang="zh-CN" altLang="en-US" sz="2800" b="1" dirty="0">
                <a:latin typeface="+mn-ea"/>
                <a:ea typeface="+mn-ea"/>
              </a:rPr>
              <a:t>检查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zh-CN" altLang="en-US" sz="2400" b="1" dirty="0">
                <a:latin typeface="+mn-ea"/>
                <a:ea typeface="+mn-ea"/>
              </a:rPr>
              <a:t>时钟到来之后数据还要稳定的最小时间要求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+mn-ea"/>
                <a:ea typeface="+mn-ea"/>
              </a:rPr>
              <a:t>◼ 保证前一拍数据不被覆盖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29628C-FFC7-4939-9ADE-025DB3FA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55" y="3237296"/>
            <a:ext cx="4818681" cy="3072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D4F104-3358-4369-B413-F147858FD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356" y="2351360"/>
            <a:ext cx="3720520" cy="3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9753600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Setup hold </a:t>
            </a:r>
            <a:r>
              <a:rPr lang="zh-CN" altLang="en-US" sz="2800" b="1" dirty="0">
                <a:latin typeface="+mn-ea"/>
                <a:ea typeface="+mn-ea"/>
              </a:rPr>
              <a:t>不同工作条件下的对发射路径和捕获路径考虑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3E3E0A-B665-4DC5-8573-8A55A8D0E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685" y="1997904"/>
            <a:ext cx="6599555" cy="45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5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9753600" cy="352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OCV </a:t>
            </a:r>
            <a:r>
              <a:rPr lang="zh-CN" altLang="en-US" sz="2800" b="1" dirty="0">
                <a:latin typeface="+mn-ea"/>
                <a:ea typeface="+mn-ea"/>
              </a:rPr>
              <a:t>（</a:t>
            </a:r>
            <a:r>
              <a:rPr lang="en-US" altLang="zh-CN" sz="2800" b="1" dirty="0">
                <a:latin typeface="+mn-ea"/>
                <a:ea typeface="+mn-ea"/>
              </a:rPr>
              <a:t>on chip variation</a:t>
            </a:r>
            <a:r>
              <a:rPr lang="zh-CN" altLang="en-US" sz="2800" b="1" dirty="0">
                <a:latin typeface="+mn-ea"/>
                <a:ea typeface="+mn-ea"/>
              </a:rPr>
              <a:t>）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不可以建模的随机因素导致的器件的不一致性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IR drop </a:t>
            </a:r>
            <a:r>
              <a:rPr lang="zh-CN" altLang="en-US" sz="2400" b="1" dirty="0">
                <a:latin typeface="+mn-ea"/>
                <a:ea typeface="+mn-ea"/>
              </a:rPr>
              <a:t>导致的不同位置的工作电压差异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温度不一致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…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zh-CN" sz="2800" b="1" dirty="0">
                <a:latin typeface="+mn-ea"/>
                <a:ea typeface="+mn-ea"/>
              </a:rPr>
              <a:t>◼ Smic 110nm sta signoff </a:t>
            </a:r>
            <a:r>
              <a:rPr lang="zh-CN" altLang="it-IT" sz="2800" b="1" dirty="0">
                <a:latin typeface="+mn-ea"/>
                <a:ea typeface="+mn-ea"/>
              </a:rPr>
              <a:t>示例 </a:t>
            </a: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C7504C-7F4B-40E4-9444-620F66D0B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45" y="3429000"/>
            <a:ext cx="4832175" cy="29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29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六、</a:t>
            </a:r>
            <a:r>
              <a:rPr lang="zh-CN" altLang="en-US" dirty="0">
                <a:latin typeface="+mn-lt"/>
              </a:rPr>
              <a:t>静态时序分析，</a:t>
            </a:r>
            <a:r>
              <a:rPr lang="en-US" altLang="zh-CN" dirty="0">
                <a:latin typeface="+mn-lt"/>
              </a:rPr>
              <a:t>STA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4876800" cy="6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Timing </a:t>
            </a:r>
            <a:r>
              <a:rPr lang="zh-CN" altLang="en-US" sz="2800" b="1" dirty="0">
                <a:latin typeface="+mn-ea"/>
                <a:ea typeface="+mn-ea"/>
              </a:rPr>
              <a:t>报告示例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4FEE6-1735-496E-A84C-C46BFE44D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980" y="2346179"/>
            <a:ext cx="8540039" cy="3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9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七、</a:t>
            </a:r>
            <a:r>
              <a:rPr lang="zh-CN" altLang="en-US" dirty="0">
                <a:latin typeface="+mn-lt"/>
              </a:rPr>
              <a:t>物理验证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0652760" cy="455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</a:t>
            </a:r>
            <a:r>
              <a:rPr lang="zh-CN" altLang="en-US" sz="2800" b="1" dirty="0">
                <a:latin typeface="+mn-ea"/>
                <a:ea typeface="+mn-ea"/>
              </a:rPr>
              <a:t>物理验证，检查是否满足工艺节点可制造的要求 </a:t>
            </a:r>
            <a:endParaRPr lang="en-US" altLang="zh-CN" sz="28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物理验证的内容 </a:t>
            </a:r>
            <a:endParaRPr lang="en-US" altLang="zh-CN" sz="24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验证是否满足工艺的设计规则 （</a:t>
            </a:r>
            <a:r>
              <a:rPr lang="en-US" altLang="zh-CN" sz="2400" b="1" dirty="0">
                <a:latin typeface="+mn-ea"/>
                <a:ea typeface="+mn-ea"/>
              </a:rPr>
              <a:t>DRC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design rule check</a:t>
            </a:r>
            <a:r>
              <a:rPr lang="zh-CN" altLang="en-US" sz="2400" b="1" dirty="0">
                <a:latin typeface="+mn-ea"/>
                <a:ea typeface="+mn-ea"/>
              </a:rPr>
              <a:t>） </a:t>
            </a:r>
            <a:endParaRPr lang="en-US" altLang="zh-CN" sz="24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Antenna Check, </a:t>
            </a:r>
            <a:r>
              <a:rPr lang="zh-CN" altLang="en-US" sz="2400" b="1" dirty="0">
                <a:latin typeface="+mn-ea"/>
                <a:ea typeface="+mn-ea"/>
              </a:rPr>
              <a:t>天线效应检查，排除会产生电荷聚集的点，避免影响等离子刻蚀 的工艺，同时避免聚集的电荷破环击穿薄的氧化绝缘层，导致电路失效 </a:t>
            </a:r>
            <a:endParaRPr lang="en-US" altLang="zh-CN" sz="2400" b="1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Layout vs Schematic </a:t>
            </a:r>
            <a:r>
              <a:rPr lang="zh-CN" altLang="en-US" sz="2400" b="1" dirty="0">
                <a:latin typeface="+mn-ea"/>
                <a:ea typeface="+mn-ea"/>
              </a:rPr>
              <a:t>检查，保证</a:t>
            </a:r>
            <a:r>
              <a:rPr lang="en-US" altLang="zh-CN" sz="2400" b="1" dirty="0">
                <a:latin typeface="+mn-ea"/>
                <a:ea typeface="+mn-ea"/>
              </a:rPr>
              <a:t>gds</a:t>
            </a:r>
            <a:r>
              <a:rPr lang="zh-CN" altLang="en-US" sz="2400" b="1" dirty="0">
                <a:latin typeface="+mn-ea"/>
                <a:ea typeface="+mn-ea"/>
              </a:rPr>
              <a:t>所代表的电路和设计的网表逻辑的一致性，电气性能的正确性 </a:t>
            </a:r>
            <a:endParaRPr lang="en-US" altLang="zh-CN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292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七、</a:t>
            </a:r>
            <a:r>
              <a:rPr lang="zh-CN" altLang="en-US" dirty="0">
                <a:latin typeface="+mn-lt"/>
              </a:rPr>
              <a:t>物理验证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17">
            <a:extLst>
              <a:ext uri="{FF2B5EF4-FFF2-40B4-BE49-F238E27FC236}">
                <a16:creationId xmlns:a16="http://schemas.microsoft.com/office/drawing/2014/main" id="{2B618C79-696B-43F4-9F38-B5B0AFC5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0322560" cy="6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dirty="0">
                <a:latin typeface="+mn-ea"/>
                <a:ea typeface="+mn-ea"/>
              </a:rPr>
              <a:t>◼ DRC </a:t>
            </a:r>
            <a:r>
              <a:rPr lang="zh-CN" altLang="en-US" sz="2800" b="1" dirty="0">
                <a:latin typeface="+mn-ea"/>
                <a:ea typeface="+mn-ea"/>
              </a:rPr>
              <a:t>示意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F16F4-1D69-41BC-9B00-6446516C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92" y="2173968"/>
            <a:ext cx="81819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七、</a:t>
            </a:r>
            <a:r>
              <a:rPr lang="zh-CN" altLang="en-US" dirty="0">
                <a:latin typeface="+mn-lt"/>
              </a:rPr>
              <a:t>物理验证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FFB2AA6-DA71-4C5B-9348-60DF724AB34C}"/>
              </a:ext>
            </a:extLst>
          </p:cNvPr>
          <p:cNvSpPr/>
          <p:nvPr/>
        </p:nvSpPr>
        <p:spPr>
          <a:xfrm>
            <a:off x="1475145" y="2708997"/>
            <a:ext cx="2557603" cy="278756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A0B420-4595-4834-A98D-8780E218DADA}"/>
              </a:ext>
            </a:extLst>
          </p:cNvPr>
          <p:cNvSpPr txBox="1"/>
          <p:nvPr/>
        </p:nvSpPr>
        <p:spPr>
          <a:xfrm>
            <a:off x="1619214" y="2741402"/>
            <a:ext cx="2413536" cy="263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std,io,macro</a:t>
            </a:r>
            <a:r>
              <a:rPr lang="en-US" altLang="zh-CN" sz="1600" b="1" dirty="0">
                <a:latin typeface="+mn-ea"/>
              </a:rPr>
              <a:t> spice</a:t>
            </a:r>
            <a:r>
              <a:rPr lang="zh-CN" altLang="en-US" sz="1600" b="1" dirty="0">
                <a:latin typeface="+mn-ea"/>
              </a:rPr>
              <a:t>库 *</a:t>
            </a:r>
            <a:r>
              <a:rPr lang="en-US" altLang="zh-CN" sz="1600" b="1" dirty="0">
                <a:latin typeface="+mn-ea"/>
              </a:rPr>
              <a:t>.cdl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std,io,macro</a:t>
            </a:r>
            <a:r>
              <a:rPr lang="en-US" altLang="zh-CN" sz="1600" b="1" dirty="0">
                <a:latin typeface="+mn-ea"/>
              </a:rPr>
              <a:t> gds </a:t>
            </a:r>
            <a:r>
              <a:rPr lang="zh-CN" altLang="en-US" sz="1600" b="1" dirty="0">
                <a:latin typeface="+mn-ea"/>
              </a:rPr>
              <a:t>库 *</a:t>
            </a:r>
            <a:r>
              <a:rPr lang="en-US" altLang="zh-CN" sz="1600" b="1" dirty="0">
                <a:latin typeface="+mn-ea"/>
              </a:rPr>
              <a:t>.gds 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spice</a:t>
            </a:r>
            <a:r>
              <a:rPr lang="zh-CN" altLang="en-US" sz="1600" b="1" dirty="0">
                <a:latin typeface="+mn-ea"/>
              </a:rPr>
              <a:t>网表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gds</a:t>
            </a:r>
            <a:r>
              <a:rPr lang="zh-CN" altLang="en-US" sz="1600" b="1" dirty="0">
                <a:latin typeface="+mn-ea"/>
              </a:rPr>
              <a:t>文件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rule deck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622616-9FC3-41CD-B8BB-9DE1DA8BA025}"/>
              </a:ext>
            </a:extLst>
          </p:cNvPr>
          <p:cNvSpPr txBox="1"/>
          <p:nvPr/>
        </p:nvSpPr>
        <p:spPr>
          <a:xfrm>
            <a:off x="241970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输入</a:t>
            </a:r>
            <a:endParaRPr lang="zh-CN" altLang="en-US" dirty="0">
              <a:solidFill>
                <a:srgbClr val="AE1324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A7EE883-7AA9-49EC-93EE-8473373D909F}"/>
              </a:ext>
            </a:extLst>
          </p:cNvPr>
          <p:cNvCxnSpPr>
            <a:cxnSpLocks/>
          </p:cNvCxnSpPr>
          <p:nvPr/>
        </p:nvCxnSpPr>
        <p:spPr>
          <a:xfrm>
            <a:off x="4398376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24C018-C9FA-4C3C-80CB-DD11D9345880}"/>
              </a:ext>
            </a:extLst>
          </p:cNvPr>
          <p:cNvCxnSpPr>
            <a:cxnSpLocks/>
          </p:cNvCxnSpPr>
          <p:nvPr/>
        </p:nvCxnSpPr>
        <p:spPr>
          <a:xfrm>
            <a:off x="7488820" y="2103120"/>
            <a:ext cx="0" cy="395224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1D1F874-576E-4ADD-B5FB-F1CF9FFDCCB6}"/>
              </a:ext>
            </a:extLst>
          </p:cNvPr>
          <p:cNvSpPr txBox="1"/>
          <p:nvPr/>
        </p:nvSpPr>
        <p:spPr>
          <a:xfrm>
            <a:off x="8729516" y="1999237"/>
            <a:ext cx="76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AE1324"/>
                </a:solidFill>
                <a:latin typeface="+mn-ea"/>
              </a:rPr>
              <a:t>输出</a:t>
            </a:r>
            <a:endParaRPr lang="zh-CN" altLang="en-US" dirty="0">
              <a:solidFill>
                <a:srgbClr val="AE1324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AD26ADA-81AD-468E-A15A-8A766CA33726}"/>
              </a:ext>
            </a:extLst>
          </p:cNvPr>
          <p:cNvSpPr/>
          <p:nvPr/>
        </p:nvSpPr>
        <p:spPr>
          <a:xfrm>
            <a:off x="5285676" y="3843504"/>
            <a:ext cx="1317709" cy="644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PV </a:t>
            </a:r>
            <a:r>
              <a:rPr lang="zh-CN" altLang="en-US" dirty="0"/>
              <a:t>工具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9EC2174-E47F-41D3-B770-AD2E83864BD8}"/>
              </a:ext>
            </a:extLst>
          </p:cNvPr>
          <p:cNvSpPr/>
          <p:nvPr/>
        </p:nvSpPr>
        <p:spPr>
          <a:xfrm>
            <a:off x="4560424" y="3981694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404653F-D7E4-45D2-A542-11B43A3340D0}"/>
              </a:ext>
            </a:extLst>
          </p:cNvPr>
          <p:cNvSpPr/>
          <p:nvPr/>
        </p:nvSpPr>
        <p:spPr>
          <a:xfrm>
            <a:off x="6857252" y="3975970"/>
            <a:ext cx="474561" cy="3679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3FBCF96-F453-48F9-A531-63325BC6A3BD}"/>
              </a:ext>
            </a:extLst>
          </p:cNvPr>
          <p:cNvSpPr/>
          <p:nvPr/>
        </p:nvSpPr>
        <p:spPr>
          <a:xfrm>
            <a:off x="7894861" y="2737679"/>
            <a:ext cx="2677926" cy="27588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96EA2B-2E22-46F5-92C5-DD7FADA99896}"/>
              </a:ext>
            </a:extLst>
          </p:cNvPr>
          <p:cNvSpPr txBox="1"/>
          <p:nvPr/>
        </p:nvSpPr>
        <p:spPr>
          <a:xfrm>
            <a:off x="8037980" y="2819059"/>
            <a:ext cx="2693267" cy="15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drc</a:t>
            </a: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报告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</a:t>
            </a:r>
            <a:r>
              <a:rPr lang="en-US" altLang="zh-CN" sz="1600" b="1" dirty="0" err="1">
                <a:latin typeface="+mn-ea"/>
              </a:rPr>
              <a:t>lvs</a:t>
            </a:r>
            <a:r>
              <a:rPr lang="en-US" altLang="zh-CN" sz="1600" b="1" dirty="0">
                <a:latin typeface="+mn-ea"/>
              </a:rPr>
              <a:t> </a:t>
            </a:r>
            <a:r>
              <a:rPr lang="zh-CN" altLang="en-US" sz="1600" b="1" dirty="0">
                <a:latin typeface="+mn-ea"/>
              </a:rPr>
              <a:t>报告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antenna </a:t>
            </a:r>
            <a:r>
              <a:rPr lang="zh-CN" altLang="en-US" sz="1600" b="1" dirty="0">
                <a:latin typeface="+mn-ea"/>
              </a:rPr>
              <a:t>报告 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• database 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4" name="文本框 17">
            <a:extLst>
              <a:ext uri="{FF2B5EF4-FFF2-40B4-BE49-F238E27FC236}">
                <a16:creationId xmlns:a16="http://schemas.microsoft.com/office/drawing/2014/main" id="{CDE2BDD5-4227-4584-A09B-C36B31B27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3512145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endParaRPr lang="en-US" altLang="zh-CN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64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七、</a:t>
            </a:r>
            <a:r>
              <a:rPr lang="zh-CN" altLang="en-US" dirty="0">
                <a:latin typeface="+mn-lt"/>
              </a:rPr>
              <a:t>物理验证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17">
            <a:extLst>
              <a:ext uri="{FF2B5EF4-FFF2-40B4-BE49-F238E27FC236}">
                <a16:creationId xmlns:a16="http://schemas.microsoft.com/office/drawing/2014/main" id="{CDE2BDD5-4227-4584-A09B-C36B31B27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151972"/>
            <a:ext cx="3512145" cy="6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物理验证示例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753DB-8E91-4D3D-B09D-354CA11CD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54" y="2636222"/>
            <a:ext cx="2205035" cy="2492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21687D-F776-4C4E-AA47-D7D59197E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222" y="2636227"/>
            <a:ext cx="3460157" cy="23405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9F6BE8-110D-4852-A1F8-5505DF1B5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188" y="2636222"/>
            <a:ext cx="3439592" cy="23405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6CA917-C245-4EBC-B144-10EABC91F6CA}"/>
              </a:ext>
            </a:extLst>
          </p:cNvPr>
          <p:cNvSpPr txBox="1"/>
          <p:nvPr/>
        </p:nvSpPr>
        <p:spPr>
          <a:xfrm>
            <a:off x="2069826" y="5367474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DRC 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结果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B2440-2BD3-43A6-9E68-8BF6DD5A74FA}"/>
              </a:ext>
            </a:extLst>
          </p:cNvPr>
          <p:cNvSpPr txBox="1"/>
          <p:nvPr/>
        </p:nvSpPr>
        <p:spPr>
          <a:xfrm>
            <a:off x="5385842" y="5367474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ANT 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结果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F54A23-2B99-4797-885F-DD2BAF8F49AD}"/>
              </a:ext>
            </a:extLst>
          </p:cNvPr>
          <p:cNvSpPr txBox="1"/>
          <p:nvPr/>
        </p:nvSpPr>
        <p:spPr>
          <a:xfrm>
            <a:off x="8712142" y="5367474"/>
            <a:ext cx="1420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LVS 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结果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11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八、</a:t>
            </a:r>
            <a:r>
              <a:rPr lang="en-US" altLang="zh-CN" dirty="0">
                <a:latin typeface="+mn-lt"/>
              </a:rPr>
              <a:t>Signoff </a:t>
            </a:r>
            <a:r>
              <a:rPr lang="zh-CN" altLang="en-US" dirty="0"/>
              <a:t>标准 </a:t>
            </a:r>
            <a:endParaRPr lang="zh-CN" altLang="en-US" dirty="0">
              <a:latin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17">
            <a:extLst>
              <a:ext uri="{FF2B5EF4-FFF2-40B4-BE49-F238E27FC236}">
                <a16:creationId xmlns:a16="http://schemas.microsoft.com/office/drawing/2014/main" id="{CDE2BDD5-4227-4584-A09B-C36B31B27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77959"/>
            <a:ext cx="10086671" cy="130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Signoff </a:t>
            </a:r>
            <a:r>
              <a:rPr lang="zh-CN" altLang="en-US" sz="2800" b="1" dirty="0">
                <a:latin typeface="+mn-ea"/>
                <a:ea typeface="+mn-ea"/>
              </a:rPr>
              <a:t>标准是一个逐渐完善和优化的过程，不过度要求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SMIC 110nm signoff </a:t>
            </a:r>
            <a:r>
              <a:rPr lang="zh-CN" altLang="en-US" sz="2800" b="1" dirty="0">
                <a:latin typeface="+mn-ea"/>
                <a:ea typeface="+mn-ea"/>
              </a:rPr>
              <a:t>要求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0D2FB-4EE4-42EC-946F-837E677FD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585" y="2757487"/>
            <a:ext cx="60579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8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九、</a:t>
            </a:r>
            <a:r>
              <a:rPr lang="zh-CN" altLang="en-US" dirty="0">
                <a:latin typeface="+mn-lt"/>
              </a:rPr>
              <a:t>总结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1337024D-D697-448F-B5A3-08070028F7A7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9ABE752-A368-43AC-B6BE-F1E817AF9858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479B318-C640-4B7A-832E-1E7BCEE2CC41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17">
            <a:extLst>
              <a:ext uri="{FF2B5EF4-FFF2-40B4-BE49-F238E27FC236}">
                <a16:creationId xmlns:a16="http://schemas.microsoft.com/office/drawing/2014/main" id="{CDE2BDD5-4227-4584-A09B-C36B31B27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09" y="1466932"/>
            <a:ext cx="9092471" cy="324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芯片从硬件描述代码到可生产制造的版图过程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Performance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en-US" altLang="zh-CN" sz="2800" b="1" dirty="0">
                <a:latin typeface="+mn-ea"/>
                <a:ea typeface="+mn-ea"/>
              </a:rPr>
              <a:t>Power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en-US" altLang="zh-CN" sz="2800" b="1" dirty="0">
                <a:latin typeface="+mn-ea"/>
                <a:ea typeface="+mn-ea"/>
              </a:rPr>
              <a:t>Area </a:t>
            </a:r>
            <a:r>
              <a:rPr lang="zh-CN" altLang="en-US" sz="2800" b="1" dirty="0">
                <a:latin typeface="+mn-ea"/>
                <a:ea typeface="+mn-ea"/>
              </a:rPr>
              <a:t>，</a:t>
            </a:r>
            <a:r>
              <a:rPr lang="en-US" altLang="zh-CN" sz="2800" b="1" dirty="0">
                <a:latin typeface="+mn-ea"/>
                <a:ea typeface="+mn-ea"/>
              </a:rPr>
              <a:t>PPA</a:t>
            </a:r>
            <a:r>
              <a:rPr lang="zh-CN" altLang="en-US" sz="2800" b="1" dirty="0">
                <a:latin typeface="+mn-ea"/>
                <a:ea typeface="+mn-ea"/>
              </a:rPr>
              <a:t>之间的平衡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</a:t>
            </a:r>
            <a:r>
              <a:rPr lang="en-US" altLang="zh-CN" sz="2800" b="1" dirty="0">
                <a:latin typeface="+mn-ea"/>
                <a:ea typeface="+mn-ea"/>
              </a:rPr>
              <a:t>Signoff</a:t>
            </a:r>
            <a:r>
              <a:rPr lang="zh-CN" altLang="en-US" sz="2800" b="1" dirty="0">
                <a:latin typeface="+mn-ea"/>
                <a:ea typeface="+mn-ea"/>
              </a:rPr>
              <a:t>内容不断丰富，电源网络分析，热分析，良率分析成为</a:t>
            </a:r>
            <a:r>
              <a:rPr lang="en-US" altLang="zh-CN" sz="2800" b="1" dirty="0">
                <a:latin typeface="+mn-ea"/>
                <a:ea typeface="+mn-ea"/>
              </a:rPr>
              <a:t>signoff</a:t>
            </a:r>
            <a:r>
              <a:rPr lang="zh-CN" altLang="en-US" sz="2800" b="1" dirty="0">
                <a:latin typeface="+mn-ea"/>
                <a:ea typeface="+mn-ea"/>
              </a:rPr>
              <a:t>的重要内容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+mn-ea"/>
              </a:rPr>
              <a:t>◼ 流程 </a:t>
            </a:r>
            <a:r>
              <a:rPr lang="en-US" altLang="zh-CN" sz="2800" b="1" dirty="0">
                <a:latin typeface="+mn-ea"/>
                <a:ea typeface="+mn-ea"/>
              </a:rPr>
              <a:t>+ </a:t>
            </a:r>
            <a:r>
              <a:rPr lang="zh-CN" altLang="en-US" sz="2800" b="1" dirty="0">
                <a:latin typeface="+mn-ea"/>
                <a:ea typeface="+mn-ea"/>
              </a:rPr>
              <a:t>实现方法学 </a:t>
            </a:r>
            <a:r>
              <a:rPr lang="en-US" altLang="zh-CN" sz="2800" b="1" dirty="0">
                <a:latin typeface="+mn-ea"/>
                <a:ea typeface="+mn-ea"/>
              </a:rPr>
              <a:t>+ </a:t>
            </a:r>
            <a:r>
              <a:rPr lang="zh-CN" altLang="en-US" sz="2800" b="1" dirty="0">
                <a:latin typeface="+mn-ea"/>
                <a:ea typeface="+mn-ea"/>
              </a:rPr>
              <a:t>风险把控 </a:t>
            </a:r>
            <a:endParaRPr lang="en-US" altLang="zh-CN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17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610" y="1453152"/>
            <a:ext cx="9355930" cy="446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工艺库内容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    </a:t>
            </a:r>
            <a:r>
              <a:rPr lang="en-US" altLang="zh-CN" sz="2400" dirty="0">
                <a:latin typeface="+mn-ea"/>
                <a:ea typeface="+mn-ea"/>
              </a:rPr>
              <a:t>◼ </a:t>
            </a:r>
            <a:r>
              <a:rPr lang="en-US" altLang="zh-CN" sz="2400" b="1" dirty="0">
                <a:latin typeface="+mn-ea"/>
                <a:ea typeface="+mn-ea"/>
              </a:rPr>
              <a:t>Tech </a:t>
            </a:r>
            <a:r>
              <a:rPr lang="zh-CN" altLang="en-US" sz="2400" b="1" dirty="0">
                <a:latin typeface="+mn-ea"/>
                <a:ea typeface="+mn-ea"/>
              </a:rPr>
              <a:t>文件 </a:t>
            </a:r>
            <a:r>
              <a:rPr lang="en-US" altLang="zh-CN" sz="2400" b="1" dirty="0">
                <a:latin typeface="+mn-ea"/>
                <a:ea typeface="+mn-ea"/>
              </a:rPr>
              <a:t>(RC tech, 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APR tech</a:t>
            </a:r>
            <a:r>
              <a:rPr lang="en-US" altLang="zh-CN" sz="2400" b="1" dirty="0">
                <a:latin typeface="+mn-ea"/>
                <a:ea typeface="+mn-ea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PDK </a:t>
            </a:r>
            <a:r>
              <a:rPr lang="zh-CN" altLang="en-US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Process Design Kit</a:t>
            </a:r>
            <a:r>
              <a:rPr lang="zh-CN" altLang="en-US" sz="2400" b="1" dirty="0">
                <a:latin typeface="+mn-ea"/>
                <a:ea typeface="+mn-ea"/>
              </a:rPr>
              <a:t>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>
                <a:latin typeface="+mn-ea"/>
                <a:ea typeface="+mn-ea"/>
              </a:rPr>
              <a:t>DRC rule deck (</a:t>
            </a:r>
            <a:r>
              <a:rPr lang="en-US" altLang="zh-CN" sz="2400" b="1" dirty="0" err="1">
                <a:latin typeface="+mn-ea"/>
                <a:ea typeface="+mn-ea"/>
              </a:rPr>
              <a:t>drc</a:t>
            </a:r>
            <a:r>
              <a:rPr lang="en-US" altLang="zh-CN" sz="2400" b="1" dirty="0">
                <a:latin typeface="+mn-ea"/>
                <a:ea typeface="+mn-ea"/>
              </a:rPr>
              <a:t>, </a:t>
            </a:r>
            <a:r>
              <a:rPr lang="en-US" altLang="zh-CN" sz="2400" b="1" dirty="0" err="1">
                <a:latin typeface="+mn-ea"/>
                <a:ea typeface="+mn-ea"/>
              </a:rPr>
              <a:t>lvs</a:t>
            </a:r>
            <a:r>
              <a:rPr lang="en-US" altLang="zh-CN" sz="2400" b="1" dirty="0">
                <a:latin typeface="+mn-ea"/>
                <a:ea typeface="+mn-ea"/>
              </a:rPr>
              <a:t>, antenna, </a:t>
            </a:r>
            <a:r>
              <a:rPr lang="en-US" altLang="zh-CN" sz="2400" b="1" dirty="0" err="1">
                <a:latin typeface="+mn-ea"/>
                <a:ea typeface="+mn-ea"/>
              </a:rPr>
              <a:t>esd</a:t>
            </a:r>
            <a:r>
              <a:rPr lang="en-US" altLang="zh-CN" sz="2400" b="1" dirty="0">
                <a:latin typeface="+mn-ea"/>
                <a:ea typeface="+mn-ea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Standard cell library (</a:t>
            </a:r>
            <a:r>
              <a:rPr lang="en-US" altLang="zh-CN" sz="2400" b="1" dirty="0">
                <a:solidFill>
                  <a:srgbClr val="AE1324"/>
                </a:solidFill>
                <a:latin typeface="+mn-ea"/>
                <a:ea typeface="+mn-ea"/>
              </a:rPr>
              <a:t>PPA</a:t>
            </a:r>
            <a:r>
              <a:rPr lang="zh-CN" altLang="en-US" sz="2400" b="1" dirty="0">
                <a:solidFill>
                  <a:srgbClr val="AE1324"/>
                </a:solidFill>
                <a:latin typeface="+mn-ea"/>
                <a:ea typeface="+mn-ea"/>
              </a:rPr>
              <a:t>信息</a:t>
            </a:r>
            <a:r>
              <a:rPr lang="en-US" altLang="zh-CN" sz="2400" b="1" dirty="0">
                <a:latin typeface="+mn-ea"/>
                <a:ea typeface="+mn-ea"/>
              </a:rPr>
              <a:t>, </a:t>
            </a:r>
            <a:r>
              <a:rPr lang="zh-CN" altLang="en-US" sz="2400" b="1" dirty="0">
                <a:latin typeface="+mn-ea"/>
                <a:ea typeface="+mn-ea"/>
              </a:rPr>
              <a:t>仿真模型，物理信息等</a:t>
            </a:r>
            <a:r>
              <a:rPr lang="en-US" altLang="zh-CN" sz="2400" b="1" dirty="0">
                <a:latin typeface="+mn-ea"/>
                <a:ea typeface="+mn-ea"/>
              </a:rPr>
              <a:t>)      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IO library (PPA</a:t>
            </a:r>
            <a:r>
              <a:rPr lang="zh-CN" altLang="en-US" sz="2400" b="1" dirty="0">
                <a:latin typeface="+mn-ea"/>
                <a:ea typeface="+mn-ea"/>
              </a:rPr>
              <a:t>信息</a:t>
            </a:r>
            <a:r>
              <a:rPr lang="en-US" altLang="zh-CN" sz="2400" b="1" dirty="0">
                <a:latin typeface="+mn-ea"/>
                <a:ea typeface="+mn-ea"/>
              </a:rPr>
              <a:t>, </a:t>
            </a:r>
            <a:r>
              <a:rPr lang="zh-CN" altLang="en-US" sz="2400" b="1" dirty="0">
                <a:latin typeface="+mn-ea"/>
                <a:ea typeface="+mn-ea"/>
              </a:rPr>
              <a:t>仿真模型，物理信息等</a:t>
            </a:r>
            <a:r>
              <a:rPr lang="en-US" altLang="zh-CN" sz="2400" b="1" dirty="0">
                <a:latin typeface="+mn-ea"/>
                <a:ea typeface="+mn-ea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+mn-ea"/>
                <a:ea typeface="+mn-ea"/>
              </a:rPr>
              <a:t>    ◼ </a:t>
            </a:r>
            <a:r>
              <a:rPr lang="en-US" altLang="zh-CN" sz="2400" b="1" dirty="0" err="1">
                <a:latin typeface="+mn-ea"/>
                <a:ea typeface="+mn-ea"/>
              </a:rPr>
              <a:t>Sram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Rom compiler </a:t>
            </a:r>
            <a:r>
              <a:rPr lang="zh-CN" altLang="en-US" sz="2400" b="1" dirty="0">
                <a:latin typeface="+mn-ea"/>
                <a:ea typeface="+mn-ea"/>
              </a:rPr>
              <a:t>（ </a:t>
            </a:r>
            <a:r>
              <a:rPr lang="en-US" altLang="zh-CN" sz="2400" b="1" dirty="0">
                <a:latin typeface="+mn-ea"/>
                <a:ea typeface="+mn-ea"/>
              </a:rPr>
              <a:t>PPA</a:t>
            </a:r>
            <a:r>
              <a:rPr lang="zh-CN" altLang="en-US" sz="2400" b="1" dirty="0">
                <a:latin typeface="+mn-ea"/>
                <a:ea typeface="+mn-ea"/>
              </a:rPr>
              <a:t>信息</a:t>
            </a:r>
            <a:r>
              <a:rPr lang="en-US" altLang="zh-CN" sz="2400" b="1" dirty="0">
                <a:latin typeface="+mn-ea"/>
                <a:ea typeface="+mn-ea"/>
              </a:rPr>
              <a:t>, </a:t>
            </a:r>
            <a:r>
              <a:rPr lang="zh-CN" altLang="en-US" sz="2400" b="1" dirty="0">
                <a:latin typeface="+mn-ea"/>
                <a:ea typeface="+mn-ea"/>
              </a:rPr>
              <a:t>仿真模型，物理信息等） </a:t>
            </a: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+mn-ea"/>
                <a:ea typeface="+mn-ea"/>
              </a:rPr>
              <a:t>    ◼ 文档说明 （</a:t>
            </a:r>
            <a:r>
              <a:rPr lang="en-US" altLang="zh-CN" sz="2400" b="1" dirty="0">
                <a:latin typeface="+mn-ea"/>
                <a:ea typeface="+mn-ea"/>
              </a:rPr>
              <a:t>design rule</a:t>
            </a:r>
            <a:r>
              <a:rPr lang="zh-CN" altLang="en-US" sz="2400" b="1" dirty="0">
                <a:latin typeface="+mn-ea"/>
                <a:ea typeface="+mn-ea"/>
              </a:rPr>
              <a:t>，</a:t>
            </a:r>
            <a:r>
              <a:rPr lang="en-US" altLang="zh-CN" sz="2400" b="1" dirty="0">
                <a:latin typeface="+mn-ea"/>
                <a:ea typeface="+mn-ea"/>
              </a:rPr>
              <a:t>signoff</a:t>
            </a:r>
            <a:r>
              <a:rPr lang="zh-CN" altLang="en-US" sz="2400" b="1" dirty="0">
                <a:latin typeface="+mn-ea"/>
                <a:ea typeface="+mn-ea"/>
              </a:rPr>
              <a:t>推荐标准，可靠性测试报告）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6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>
            <a:extLst>
              <a:ext uri="{FF2B5EF4-FFF2-40B4-BE49-F238E27FC236}">
                <a16:creationId xmlns:a16="http://schemas.microsoft.com/office/drawing/2014/main" id="{C6ACA30E-8B66-4DC7-8012-F70A1752A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389" y="3114395"/>
            <a:ext cx="81132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谢谢！</a:t>
            </a:r>
            <a:endParaRPr lang="zh-CN" altLang="en-US" sz="6000" b="1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6" name="图形 14">
            <a:extLst>
              <a:ext uri="{FF2B5EF4-FFF2-40B4-BE49-F238E27FC236}">
                <a16:creationId xmlns:a16="http://schemas.microsoft.com/office/drawing/2014/main" id="{098E8719-81F0-43FC-825E-BE105DA5B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6138863"/>
            <a:ext cx="93932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形 17">
            <a:extLst>
              <a:ext uri="{FF2B5EF4-FFF2-40B4-BE49-F238E27FC236}">
                <a16:creationId xmlns:a16="http://schemas.microsoft.com/office/drawing/2014/main" id="{73A15BB3-BDF8-433B-BAB9-97411226D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2" y="6410325"/>
            <a:ext cx="93932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EDAA05-9F37-4DE8-8F06-D937E70540FD}"/>
              </a:ext>
            </a:extLst>
          </p:cNvPr>
          <p:cNvSpPr/>
          <p:nvPr/>
        </p:nvSpPr>
        <p:spPr>
          <a:xfrm>
            <a:off x="0" y="-2"/>
            <a:ext cx="12192000" cy="1097280"/>
          </a:xfrm>
          <a:prstGeom prst="rect">
            <a:avLst/>
          </a:prstGeom>
          <a:gradFill>
            <a:gsLst>
              <a:gs pos="20000">
                <a:schemeClr val="accent1">
                  <a:lumMod val="20000"/>
                  <a:lumOff val="80000"/>
                </a:schemeClr>
              </a:gs>
              <a:gs pos="100000">
                <a:srgbClr val="338DCD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1" name="图形 16">
            <a:extLst>
              <a:ext uri="{FF2B5EF4-FFF2-40B4-BE49-F238E27FC236}">
                <a16:creationId xmlns:a16="http://schemas.microsoft.com/office/drawing/2014/main" id="{0295E4EE-E036-4CFA-9583-3CCBFE6D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17" y="215799"/>
            <a:ext cx="4978588" cy="7590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042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610" y="1121814"/>
            <a:ext cx="9355930" cy="59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SMIC 110nm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工艺库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89671E-8E1D-4C12-8AB7-D52098FA7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59" y="1798867"/>
            <a:ext cx="8373831" cy="49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1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890" y="1371872"/>
            <a:ext cx="10659270" cy="464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时序库 （*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.lib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*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）表征的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个模型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NLDM (non linear delay model)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65nm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之前工艺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CCS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composite current source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更精确，同时能描述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crosstalk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（信号干扰）的信息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时序库 （*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.lib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*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）信息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时序，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transition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，工作场景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功耗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crosstalk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741" y="977685"/>
            <a:ext cx="10659270" cy="131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  <a:ea typeface="+mn-ea"/>
              </a:rPr>
              <a:t>◼ </a:t>
            </a:r>
            <a:r>
              <a:rPr lang="zh-CN" altLang="en-US" sz="2800" b="1" dirty="0">
                <a:latin typeface="+mn-ea"/>
                <a:ea typeface="+mn-ea"/>
              </a:rPr>
              <a:t>时序库查找表 </a:t>
            </a:r>
            <a:endParaRPr lang="en-US" altLang="zh-CN" sz="28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    </a:t>
            </a:r>
            <a:r>
              <a:rPr lang="zh-CN" altLang="en-US" sz="2400" dirty="0">
                <a:latin typeface="+mn-ea"/>
                <a:ea typeface="+mn-ea"/>
              </a:rPr>
              <a:t>◼ </a:t>
            </a:r>
            <a:r>
              <a:rPr lang="zh-CN" altLang="en-US" sz="2400" b="1" dirty="0">
                <a:latin typeface="+mn-ea"/>
                <a:ea typeface="+mn-ea"/>
              </a:rPr>
              <a:t>用查表的方式得出对应条件的</a:t>
            </a:r>
            <a:r>
              <a:rPr lang="en-US" altLang="zh-CN" sz="2400" b="1" dirty="0">
                <a:latin typeface="+mn-ea"/>
                <a:ea typeface="+mn-ea"/>
              </a:rPr>
              <a:t>timing </a:t>
            </a:r>
            <a:r>
              <a:rPr lang="zh-CN" altLang="en-US" sz="2400" b="1" dirty="0">
                <a:latin typeface="+mn-ea"/>
                <a:ea typeface="+mn-ea"/>
              </a:rPr>
              <a:t>信息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A74F56-683E-42C3-BE1B-512C942A9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292" y="2282136"/>
            <a:ext cx="6286500" cy="1039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A22AB2-BE2E-4C3F-8BBD-2B48057D0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292" y="3536444"/>
            <a:ext cx="6286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</a:rPr>
              <a:t>二、工艺库介绍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EA13E28-21E2-48F5-B341-7E2D5931F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" y="1178832"/>
            <a:ext cx="11135360" cy="298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◼ 时序库中工作条件描述了该库表征的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Process, Voltage, Temp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PVT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slow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typical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Voltage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(1-10%)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Vnom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Vnom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(1+10% )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Vnom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◼ Temp: -40c, 0, 25c,85c,125c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F70B50-6678-4FDD-954D-9A2686ADD7EE}"/>
              </a:ext>
            </a:extLst>
          </p:cNvPr>
          <p:cNvGrpSpPr/>
          <p:nvPr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A09DDE-57C3-453A-AD6B-F8DE5BEC35F6}"/>
                </a:ext>
              </a:extLst>
            </p:cNvPr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2686344-22F6-48F7-9A67-F19DF32831A3}"/>
                </a:ext>
              </a:extLst>
            </p:cNvPr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806790-E114-43B2-A9D7-A630D9AD1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52" y="26633"/>
            <a:ext cx="953728" cy="953728"/>
          </a:xfrm>
          <a:prstGeom prst="ellipse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25D633-E74A-44D9-913D-436DBFE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540" y="17755"/>
            <a:ext cx="1044260" cy="9599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9E1008-967B-4BC4-B793-CCEF7A6E4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703" y="4672660"/>
            <a:ext cx="4503737" cy="18537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7CFDE5-B78E-458B-AA44-B3CB3E7EC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80" y="4997731"/>
            <a:ext cx="3019743" cy="1518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DF62FD-EA48-4066-A498-2E2A9D528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98" y="4743780"/>
            <a:ext cx="3991205" cy="15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5657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3474</TotalTime>
  <Words>2581</Words>
  <Application>Microsoft Office PowerPoint</Application>
  <PresentationFormat>宽屏</PresentationFormat>
  <Paragraphs>495</Paragraphs>
  <Slides>50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等线</vt:lpstr>
      <vt:lpstr>华文新魏</vt:lpstr>
      <vt:lpstr>微软雅黑</vt:lpstr>
      <vt:lpstr>Arial</vt:lpstr>
      <vt:lpstr>Consolas</vt:lpstr>
      <vt:lpstr>Impact</vt:lpstr>
      <vt:lpstr>A000120140530A99PPBG</vt:lpstr>
      <vt:lpstr>PowerPoint 演示文稿</vt:lpstr>
      <vt:lpstr>Overview</vt:lpstr>
      <vt:lpstr>一、后端概述及流程简介 </vt:lpstr>
      <vt:lpstr>一、后端概述及流程简介 </vt:lpstr>
      <vt:lpstr>二、工艺库介绍</vt:lpstr>
      <vt:lpstr>二、工艺库介绍</vt:lpstr>
      <vt:lpstr>二、工艺库介绍</vt:lpstr>
      <vt:lpstr>二、工艺库介绍</vt:lpstr>
      <vt:lpstr>二、工艺库介绍</vt:lpstr>
      <vt:lpstr>二、工艺库介绍</vt:lpstr>
      <vt:lpstr>二、工艺库介绍</vt:lpstr>
      <vt:lpstr>二、工艺库介绍</vt:lpstr>
      <vt:lpstr>三、综合 &amp; DFT</vt:lpstr>
      <vt:lpstr>三、综合 &amp; DFT</vt:lpstr>
      <vt:lpstr>三、综合 &amp; DFT</vt:lpstr>
      <vt:lpstr>三、综合 &amp; DFT</vt:lpstr>
      <vt:lpstr>三、综合 &amp; DFT</vt:lpstr>
      <vt:lpstr>三、综合 &amp; DFT</vt:lpstr>
      <vt:lpstr>三、综合 &amp; DFT</vt:lpstr>
      <vt:lpstr>三、综合 &amp; DFT</vt:lpstr>
      <vt:lpstr>三、综合 &amp; DFT</vt:lpstr>
      <vt:lpstr>三、综合 &amp; DFT</vt:lpstr>
      <vt:lpstr>四、形式化验证</vt:lpstr>
      <vt:lpstr>四、形式化验证</vt:lpstr>
      <vt:lpstr>五、布局和布线流程</vt:lpstr>
      <vt:lpstr>五、布局和布线</vt:lpstr>
      <vt:lpstr>五、布局和布线</vt:lpstr>
      <vt:lpstr>五、布局和布线</vt:lpstr>
      <vt:lpstr>五、布局和布线</vt:lpstr>
      <vt:lpstr>五、布局和布线</vt:lpstr>
      <vt:lpstr>五、布局和布线</vt:lpstr>
      <vt:lpstr>五、布局和布线</vt:lpstr>
      <vt:lpstr>五、布局和布线</vt:lpstr>
      <vt:lpstr>五、布局和布线</vt:lpstr>
      <vt:lpstr>五、布局和布线</vt:lpstr>
      <vt:lpstr>六、静态时序分析，STA</vt:lpstr>
      <vt:lpstr>六、静态时序分析，STA</vt:lpstr>
      <vt:lpstr>六、静态时序分析，STA</vt:lpstr>
      <vt:lpstr>六、静态时序分析，STA</vt:lpstr>
      <vt:lpstr>六、静态时序分析，STA</vt:lpstr>
      <vt:lpstr>六、静态时序分析，STA</vt:lpstr>
      <vt:lpstr>六、静态时序分析，STA</vt:lpstr>
      <vt:lpstr>六、静态时序分析，STA</vt:lpstr>
      <vt:lpstr>七、物理验证</vt:lpstr>
      <vt:lpstr>七、物理验证</vt:lpstr>
      <vt:lpstr>七、物理验证</vt:lpstr>
      <vt:lpstr>七、物理验证</vt:lpstr>
      <vt:lpstr>八、Signoff 标准 </vt:lpstr>
      <vt:lpstr>九、总结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许 立达</cp:lastModifiedBy>
  <cp:revision>65</cp:revision>
  <dcterms:created xsi:type="dcterms:W3CDTF">2018-08-10T09:41:38Z</dcterms:created>
  <dcterms:modified xsi:type="dcterms:W3CDTF">2022-03-16T13:56:23Z</dcterms:modified>
</cp:coreProperties>
</file>